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  <p:sldMasterId id="2147483665" r:id="rId2"/>
    <p:sldMasterId id="2147483849" r:id="rId3"/>
  </p:sldMasterIdLst>
  <p:notesMasterIdLst>
    <p:notesMasterId r:id="rId37"/>
  </p:notesMasterIdLst>
  <p:sldIdLst>
    <p:sldId id="281" r:id="rId4"/>
    <p:sldId id="283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317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16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4" r:id="rId34"/>
    <p:sldId id="315" r:id="rId35"/>
    <p:sldId id="31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4E7"/>
    <a:srgbClr val="3FB2E1"/>
    <a:srgbClr val="45BDEC"/>
    <a:srgbClr val="00B8BD"/>
    <a:srgbClr val="424242"/>
    <a:srgbClr val="FFDF00"/>
    <a:srgbClr val="1E243A"/>
    <a:srgbClr val="FCEE38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643"/>
  </p:normalViewPr>
  <p:slideViewPr>
    <p:cSldViewPr snapToGrid="0" snapToObjects="1">
      <p:cViewPr>
        <p:scale>
          <a:sx n="100" d="100"/>
          <a:sy n="100" d="100"/>
        </p:scale>
        <p:origin x="920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31F0B-4952-B146-AB34-64174147E621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7321E-3086-3B46-81D8-4254C84C4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937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0" name="Shape 41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0" name="Shape 43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9" name="Shape 43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543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Shape 5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Shape 5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10" name="Shape 61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6" name="Shape 63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4287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90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Cobbling together disparate tools is not the answer.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6600" y="162195"/>
            <a:ext cx="10515600" cy="88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Gill Sans"/>
              <a:buNone/>
              <a:defRPr sz="40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00"/>
            </a:lvl2pPr>
            <a:lvl3pPr lvl="2" indent="0" rtl="0">
              <a:spcBef>
                <a:spcPts val="0"/>
              </a:spcBef>
              <a:buFont typeface="Arial"/>
              <a:buNone/>
              <a:defRPr sz="2400"/>
            </a:lvl3pPr>
            <a:lvl4pPr lvl="3" indent="0" rtl="0">
              <a:spcBef>
                <a:spcPts val="0"/>
              </a:spcBef>
              <a:buFont typeface="Arial"/>
              <a:buNone/>
              <a:defRPr sz="2400"/>
            </a:lvl4pPr>
            <a:lvl5pPr lvl="4" indent="0" rtl="0">
              <a:spcBef>
                <a:spcPts val="0"/>
              </a:spcBef>
              <a:buFont typeface="Arial"/>
              <a:buNone/>
              <a:defRPr sz="2400"/>
            </a:lvl5pPr>
            <a:lvl6pPr lvl="5" indent="0" rtl="0">
              <a:spcBef>
                <a:spcPts val="0"/>
              </a:spcBef>
              <a:buFont typeface="Arial"/>
              <a:buNone/>
              <a:defRPr sz="2400"/>
            </a:lvl6pPr>
            <a:lvl7pPr lvl="6" indent="0" rtl="0">
              <a:spcBef>
                <a:spcPts val="0"/>
              </a:spcBef>
              <a:buFont typeface="Arial"/>
              <a:buNone/>
              <a:defRPr sz="2400"/>
            </a:lvl7pPr>
            <a:lvl8pPr lvl="7" indent="0" rtl="0">
              <a:spcBef>
                <a:spcPts val="0"/>
              </a:spcBef>
              <a:buFont typeface="Arial"/>
              <a:buNone/>
              <a:defRPr sz="2400"/>
            </a:lvl8pPr>
            <a:lvl9pPr lvl="8" indent="0" rtl="0">
              <a:spcBef>
                <a:spcPts val="0"/>
              </a:spcBef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32002" y="1690687"/>
            <a:ext cx="11326284" cy="43910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50799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Gill Sans"/>
              <a:buChar char="•"/>
              <a:defRPr sz="3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0575" marR="0" lvl="1" indent="-4233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523962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33547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43131" marR="0" lvl="4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2716" marR="0" lvl="5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733168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09600" y="2912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40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2400"/>
            </a:lvl2pPr>
            <a:lvl3pPr lvl="2" indent="0">
              <a:spcBef>
                <a:spcPts val="0"/>
              </a:spcBef>
              <a:buFont typeface="Arial"/>
              <a:buNone/>
              <a:defRPr sz="2400"/>
            </a:lvl3pPr>
            <a:lvl4pPr lvl="3" indent="0">
              <a:spcBef>
                <a:spcPts val="0"/>
              </a:spcBef>
              <a:buFont typeface="Arial"/>
              <a:buNone/>
              <a:defRPr sz="2400"/>
            </a:lvl4pPr>
            <a:lvl5pPr lvl="4" indent="0">
              <a:spcBef>
                <a:spcPts val="0"/>
              </a:spcBef>
              <a:buFont typeface="Arial"/>
              <a:buNone/>
              <a:defRPr sz="2400"/>
            </a:lvl5pPr>
            <a:lvl6pPr lvl="5" indent="0">
              <a:spcBef>
                <a:spcPts val="0"/>
              </a:spcBef>
              <a:buFont typeface="Arial"/>
              <a:buNone/>
              <a:defRPr sz="2400"/>
            </a:lvl6pPr>
            <a:lvl7pPr lvl="6" indent="0">
              <a:spcBef>
                <a:spcPts val="0"/>
              </a:spcBef>
              <a:buFont typeface="Arial"/>
              <a:buNone/>
              <a:defRPr sz="2400"/>
            </a:lvl7pPr>
            <a:lvl8pPr lvl="7" indent="0">
              <a:spcBef>
                <a:spcPts val="0"/>
              </a:spcBef>
              <a:buFont typeface="Arial"/>
              <a:buNone/>
              <a:defRPr sz="2400"/>
            </a:lvl8pPr>
            <a:lvl9pPr lvl="8" indent="0">
              <a:spcBef>
                <a:spcPts val="0"/>
              </a:spcBef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09601" y="2174874"/>
            <a:ext cx="5386916" cy="39512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118530" algn="l" rtl="0">
              <a:spcBef>
                <a:spcPts val="533"/>
              </a:spcBef>
              <a:buClr>
                <a:schemeClr val="accent2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0575" marR="0" lvl="1" indent="-76198" algn="l" rtl="0">
              <a:spcBef>
                <a:spcPts val="480"/>
              </a:spcBef>
              <a:buClr>
                <a:schemeClr val="accent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523962" marR="0" lvl="2" indent="-33866" algn="l" rtl="0">
              <a:spcBef>
                <a:spcPts val="427"/>
              </a:spcBef>
              <a:buClr>
                <a:schemeClr val="accent4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33547" marR="0" lvl="3" indent="-33866" algn="l" rtl="0">
              <a:spcBef>
                <a:spcPts val="427"/>
              </a:spcBef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43131" marR="0" lvl="4" indent="-33866" algn="l" rtl="0">
              <a:spcBef>
                <a:spcPts val="427"/>
              </a:spcBef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2716" marR="0" lvl="5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6193368" y="2174873"/>
            <a:ext cx="5389200" cy="39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118530" algn="l" rtl="0">
              <a:spcBef>
                <a:spcPts val="533"/>
              </a:spcBef>
              <a:buClr>
                <a:schemeClr val="accent2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0575" marR="0" lvl="1" indent="-76198" algn="l" rtl="0">
              <a:spcBef>
                <a:spcPts val="480"/>
              </a:spcBef>
              <a:buClr>
                <a:schemeClr val="accent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523962" marR="0" lvl="2" indent="-33866" algn="l" rtl="0">
              <a:spcBef>
                <a:spcPts val="427"/>
              </a:spcBef>
              <a:buClr>
                <a:schemeClr val="accent4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33547" marR="0" lvl="3" indent="-33866" algn="l" rtl="0">
              <a:spcBef>
                <a:spcPts val="427"/>
              </a:spcBef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43131" marR="0" lvl="4" indent="-33866" algn="l" rtl="0">
              <a:spcBef>
                <a:spcPts val="427"/>
              </a:spcBef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2716" marR="0" lvl="5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5741914" y="6495523"/>
            <a:ext cx="708173" cy="3651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 sz="1067" smtClean="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‹#›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9841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losing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 l="38951" t="17706" r="38744" b="24120"/>
          <a:stretch/>
        </p:blipFill>
        <p:spPr>
          <a:xfrm>
            <a:off x="4570165" y="812396"/>
            <a:ext cx="2735585" cy="403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492269"/>
            <a:ext cx="12192004" cy="336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98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018234" y="2501776"/>
            <a:ext cx="6155532" cy="9971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lang="en-US" sz="7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4" name="Title 12"/>
          <p:cNvSpPr txBox="1">
            <a:spLocks/>
          </p:cNvSpPr>
          <p:nvPr userDrawn="1"/>
        </p:nvSpPr>
        <p:spPr>
          <a:xfrm>
            <a:off x="4749350" y="3673181"/>
            <a:ext cx="2693301" cy="498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Speaker Title</a:t>
            </a:r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745163" y="1430542"/>
            <a:ext cx="701674" cy="701672"/>
          </a:xfrm>
          <a:prstGeom prst="ellipse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Title 12"/>
          <p:cNvSpPr txBox="1">
            <a:spLocks/>
          </p:cNvSpPr>
          <p:nvPr userDrawn="1"/>
        </p:nvSpPr>
        <p:spPr>
          <a:xfrm>
            <a:off x="4827352" y="4268493"/>
            <a:ext cx="2537297" cy="1938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 smtClean="0">
                <a:solidFill>
                  <a:schemeClr val="bg1"/>
                </a:solidFill>
              </a:rPr>
              <a:t>Twitter</a:t>
            </a:r>
            <a:r>
              <a:rPr lang="en-US" sz="1400" baseline="0" dirty="0" smtClean="0">
                <a:solidFill>
                  <a:schemeClr val="bg1"/>
                </a:solidFill>
              </a:rPr>
              <a:t> / </a:t>
            </a:r>
            <a:r>
              <a:rPr lang="en-US" sz="1400" baseline="0" dirty="0" err="1" smtClean="0">
                <a:solidFill>
                  <a:schemeClr val="bg1"/>
                </a:solidFill>
              </a:rPr>
              <a:t>Github</a:t>
            </a:r>
            <a:r>
              <a:rPr lang="en-US" sz="1400" baseline="0" dirty="0" smtClean="0">
                <a:solidFill>
                  <a:schemeClr val="bg1"/>
                </a:solidFill>
              </a:rPr>
              <a:t> / email / website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27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10739" y="2501776"/>
            <a:ext cx="4770537" cy="9971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lang="en-US" sz="7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4" name="Title 12"/>
          <p:cNvSpPr txBox="1">
            <a:spLocks/>
          </p:cNvSpPr>
          <p:nvPr userDrawn="1"/>
        </p:nvSpPr>
        <p:spPr>
          <a:xfrm>
            <a:off x="4108283" y="3673181"/>
            <a:ext cx="3975448" cy="498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Click to edit subtitle</a:t>
            </a:r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03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2CEA94-8B57-894C-8E51-1726231D47F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1067" smtClean="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SzPct val="25000"/>
              </a:pPr>
              <a:t>‹#›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292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2CEA94-8B57-894C-8E51-1726231D47F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 sz="1067" smtClean="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‹#›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5625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2CEA94-8B57-894C-8E51-1726231D47F9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 sz="1067" smtClean="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‹#›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85023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553720" y="386081"/>
            <a:ext cx="11084560" cy="7386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40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2400"/>
            </a:lvl2pPr>
            <a:lvl3pPr lvl="2" indent="0">
              <a:spcBef>
                <a:spcPts val="0"/>
              </a:spcBef>
              <a:buNone/>
              <a:defRPr sz="2400"/>
            </a:lvl3pPr>
            <a:lvl4pPr lvl="3" indent="0">
              <a:spcBef>
                <a:spcPts val="0"/>
              </a:spcBef>
              <a:buNone/>
              <a:defRPr sz="2400"/>
            </a:lvl4pPr>
            <a:lvl5pPr lvl="4" indent="0">
              <a:spcBef>
                <a:spcPts val="0"/>
              </a:spcBef>
              <a:buNone/>
              <a:defRPr sz="2400"/>
            </a:lvl5pPr>
            <a:lvl6pPr lvl="5" indent="0">
              <a:spcBef>
                <a:spcPts val="0"/>
              </a:spcBef>
              <a:buNone/>
              <a:defRPr sz="2400"/>
            </a:lvl6pPr>
            <a:lvl7pPr lvl="6" indent="0">
              <a:spcBef>
                <a:spcPts val="0"/>
              </a:spcBef>
              <a:buNone/>
              <a:defRPr sz="2400"/>
            </a:lvl7pPr>
            <a:lvl8pPr lvl="7" indent="0">
              <a:spcBef>
                <a:spcPts val="0"/>
              </a:spcBef>
              <a:buNone/>
              <a:defRPr sz="2400"/>
            </a:lvl8pPr>
            <a:lvl9pPr lvl="8" indent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568672" y="2138437"/>
            <a:ext cx="11054080" cy="427955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330192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0575" marR="0" lvl="1" indent="-268132" algn="l" rtl="0">
              <a:spcBef>
                <a:spcPts val="356"/>
              </a:spcBef>
              <a:buClr>
                <a:schemeClr val="accent4"/>
              </a:buClr>
              <a:buSzPct val="102538"/>
              <a:buFont typeface="Arial"/>
              <a:buChar char="•"/>
              <a:defRPr sz="177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523962" marR="0" lvl="2" indent="-205988" algn="l" rtl="0">
              <a:spcBef>
                <a:spcPts val="311"/>
              </a:spcBef>
              <a:buClr>
                <a:schemeClr val="accent4"/>
              </a:buClr>
              <a:buSzPct val="97250"/>
              <a:buFont typeface="Arial"/>
              <a:buChar char="•"/>
              <a:defRPr sz="1556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33547" marR="0" lvl="3" indent="-152396" algn="l" rtl="0">
              <a:spcBef>
                <a:spcPts val="480"/>
              </a:spcBef>
              <a:buClr>
                <a:schemeClr val="accen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43131" marR="0" lvl="4" indent="-152396" algn="l" rtl="0">
              <a:spcBef>
                <a:spcPts val="480"/>
              </a:spcBef>
              <a:buClr>
                <a:schemeClr val="accen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2716" marR="0" lvl="5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553720" y="140184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489"/>
              </a:spcBef>
              <a:buClr>
                <a:schemeClr val="accent2"/>
              </a:buClr>
              <a:buFont typeface="Arial"/>
              <a:buNone/>
              <a:defRPr sz="2444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4959" marR="0" lvl="1" indent="-8441" algn="ctr" rtl="0">
              <a:spcBef>
                <a:spcPts val="623"/>
              </a:spcBef>
              <a:buClr>
                <a:schemeClr val="accent4"/>
              </a:buClr>
              <a:buFont typeface="Arial"/>
              <a:buNone/>
              <a:defRPr sz="3111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9950" marR="0" lvl="2" indent="-7713" algn="ctr" rtl="0">
              <a:spcBef>
                <a:spcPts val="623"/>
              </a:spcBef>
              <a:buClr>
                <a:schemeClr val="accent4"/>
              </a:buClr>
              <a:buFont typeface="Arial"/>
              <a:buNone/>
              <a:defRPr sz="3111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7916" marR="0" lvl="3" indent="-7692" algn="ctr" rtl="0">
              <a:spcBef>
                <a:spcPts val="623"/>
              </a:spcBef>
              <a:buClr>
                <a:schemeClr val="accent2"/>
              </a:buClr>
              <a:buFont typeface="Arial"/>
              <a:buNone/>
              <a:defRPr sz="3111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8892" marR="0" lvl="4" indent="-16142" algn="ctr" rtl="0">
              <a:spcBef>
                <a:spcPts val="623"/>
              </a:spcBef>
              <a:buClr>
                <a:schemeClr val="accent2"/>
              </a:buClr>
              <a:buFont typeface="Arial"/>
              <a:buNone/>
              <a:defRPr sz="3111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352716" marR="0" lvl="5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173537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61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9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8867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40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2400"/>
            </a:lvl2pPr>
            <a:lvl3pPr lvl="2" indent="0">
              <a:spcBef>
                <a:spcPts val="0"/>
              </a:spcBef>
              <a:buNone/>
              <a:defRPr sz="2400"/>
            </a:lvl3pPr>
            <a:lvl4pPr lvl="3" indent="0">
              <a:spcBef>
                <a:spcPts val="0"/>
              </a:spcBef>
              <a:buNone/>
              <a:defRPr sz="2400"/>
            </a:lvl4pPr>
            <a:lvl5pPr lvl="4" indent="0">
              <a:spcBef>
                <a:spcPts val="0"/>
              </a:spcBef>
              <a:buNone/>
              <a:defRPr sz="2400"/>
            </a:lvl5pPr>
            <a:lvl6pPr lvl="5" indent="0">
              <a:spcBef>
                <a:spcPts val="0"/>
              </a:spcBef>
              <a:buNone/>
              <a:defRPr sz="2400"/>
            </a:lvl6pPr>
            <a:lvl7pPr lvl="6" indent="0">
              <a:spcBef>
                <a:spcPts val="0"/>
              </a:spcBef>
              <a:buNone/>
              <a:defRPr sz="2400"/>
            </a:lvl7pPr>
            <a:lvl8pPr lvl="7" indent="0">
              <a:spcBef>
                <a:spcPts val="0"/>
              </a:spcBef>
              <a:buNone/>
              <a:defRPr sz="2400"/>
            </a:lvl8pPr>
            <a:lvl9pPr lvl="8" indent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1524000" y="1040179"/>
            <a:ext cx="9144000" cy="436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189" marR="0" lvl="1" indent="0" algn="ctr" rtl="0">
              <a:spcBef>
                <a:spcPts val="400"/>
              </a:spcBef>
              <a:buClr>
                <a:schemeClr val="accent4"/>
              </a:buClr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377" marR="0" lvl="2" indent="0" algn="ctr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566" marR="0" lvl="3" indent="0" algn="ctr" rtl="0">
              <a:spcBef>
                <a:spcPts val="320"/>
              </a:spcBef>
              <a:buClr>
                <a:schemeClr val="accent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754" marR="0" lvl="4" indent="0" algn="ctr" rtl="0">
              <a:spcBef>
                <a:spcPts val="320"/>
              </a:spcBef>
              <a:buClr>
                <a:schemeClr val="accent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5943" marR="0" lvl="5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131" marR="0" lvl="6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320" marR="0" lvl="7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509" marR="0" lvl="8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607200" y="6495523"/>
            <a:ext cx="1914707" cy="3651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Gill Sans"/>
              <a:buNone/>
              <a:defRPr sz="1067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9585" marR="0" lvl="1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19170" marR="0" lvl="2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754" marR="0" lvl="3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438339" marR="0" lvl="4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924" marR="0" lvl="5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657509" marR="0" lvl="6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267093" marR="0" lvl="7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876678" marR="0" lvl="8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5741914" y="6495523"/>
            <a:ext cx="708173" cy="3651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 sz="1067" smtClean="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‹#›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367302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6600" y="162195"/>
            <a:ext cx="10515600" cy="88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Gill Sans"/>
              <a:buNone/>
              <a:defRPr sz="40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00"/>
            </a:lvl2pPr>
            <a:lvl3pPr lvl="2" indent="0" rtl="0">
              <a:spcBef>
                <a:spcPts val="0"/>
              </a:spcBef>
              <a:buFont typeface="Arial"/>
              <a:buNone/>
              <a:defRPr sz="2400"/>
            </a:lvl3pPr>
            <a:lvl4pPr lvl="3" indent="0" rtl="0">
              <a:spcBef>
                <a:spcPts val="0"/>
              </a:spcBef>
              <a:buFont typeface="Arial"/>
              <a:buNone/>
              <a:defRPr sz="2400"/>
            </a:lvl4pPr>
            <a:lvl5pPr lvl="4" indent="0" rtl="0">
              <a:spcBef>
                <a:spcPts val="0"/>
              </a:spcBef>
              <a:buFont typeface="Arial"/>
              <a:buNone/>
              <a:defRPr sz="2400"/>
            </a:lvl5pPr>
            <a:lvl6pPr lvl="5" indent="0" rtl="0">
              <a:spcBef>
                <a:spcPts val="0"/>
              </a:spcBef>
              <a:buFont typeface="Arial"/>
              <a:buNone/>
              <a:defRPr sz="2400"/>
            </a:lvl6pPr>
            <a:lvl7pPr lvl="6" indent="0" rtl="0">
              <a:spcBef>
                <a:spcPts val="0"/>
              </a:spcBef>
              <a:buFont typeface="Arial"/>
              <a:buNone/>
              <a:defRPr sz="2400"/>
            </a:lvl7pPr>
            <a:lvl8pPr lvl="7" indent="0" rtl="0">
              <a:spcBef>
                <a:spcPts val="0"/>
              </a:spcBef>
              <a:buFont typeface="Arial"/>
              <a:buNone/>
              <a:defRPr sz="2400"/>
            </a:lvl8pPr>
            <a:lvl9pPr lvl="8" indent="0" rtl="0">
              <a:spcBef>
                <a:spcPts val="0"/>
              </a:spcBef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32002" y="1690687"/>
            <a:ext cx="11326284" cy="43910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50799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Gill Sans"/>
              <a:buChar char="•"/>
              <a:defRPr sz="3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0575" marR="0" lvl="1" indent="-4233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523962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33547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43131" marR="0" lvl="4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2716" marR="0" lvl="5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3539680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09600" y="2912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40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2400"/>
            </a:lvl2pPr>
            <a:lvl3pPr lvl="2" indent="0">
              <a:spcBef>
                <a:spcPts val="0"/>
              </a:spcBef>
              <a:buFont typeface="Arial"/>
              <a:buNone/>
              <a:defRPr sz="2400"/>
            </a:lvl3pPr>
            <a:lvl4pPr lvl="3" indent="0">
              <a:spcBef>
                <a:spcPts val="0"/>
              </a:spcBef>
              <a:buFont typeface="Arial"/>
              <a:buNone/>
              <a:defRPr sz="2400"/>
            </a:lvl4pPr>
            <a:lvl5pPr lvl="4" indent="0">
              <a:spcBef>
                <a:spcPts val="0"/>
              </a:spcBef>
              <a:buFont typeface="Arial"/>
              <a:buNone/>
              <a:defRPr sz="2400"/>
            </a:lvl5pPr>
            <a:lvl6pPr lvl="5" indent="0">
              <a:spcBef>
                <a:spcPts val="0"/>
              </a:spcBef>
              <a:buFont typeface="Arial"/>
              <a:buNone/>
              <a:defRPr sz="2400"/>
            </a:lvl6pPr>
            <a:lvl7pPr lvl="6" indent="0">
              <a:spcBef>
                <a:spcPts val="0"/>
              </a:spcBef>
              <a:buFont typeface="Arial"/>
              <a:buNone/>
              <a:defRPr sz="2400"/>
            </a:lvl7pPr>
            <a:lvl8pPr lvl="7" indent="0">
              <a:spcBef>
                <a:spcPts val="0"/>
              </a:spcBef>
              <a:buFont typeface="Arial"/>
              <a:buNone/>
              <a:defRPr sz="2400"/>
            </a:lvl8pPr>
            <a:lvl9pPr lvl="8" indent="0">
              <a:spcBef>
                <a:spcPts val="0"/>
              </a:spcBef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09601" y="2174874"/>
            <a:ext cx="5386916" cy="39512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118530" algn="l" rtl="0">
              <a:spcBef>
                <a:spcPts val="533"/>
              </a:spcBef>
              <a:buClr>
                <a:schemeClr val="accent2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0575" marR="0" lvl="1" indent="-76198" algn="l" rtl="0">
              <a:spcBef>
                <a:spcPts val="480"/>
              </a:spcBef>
              <a:buClr>
                <a:schemeClr val="accent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523962" marR="0" lvl="2" indent="-33866" algn="l" rtl="0">
              <a:spcBef>
                <a:spcPts val="427"/>
              </a:spcBef>
              <a:buClr>
                <a:schemeClr val="accent4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33547" marR="0" lvl="3" indent="-33866" algn="l" rtl="0">
              <a:spcBef>
                <a:spcPts val="427"/>
              </a:spcBef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43131" marR="0" lvl="4" indent="-33866" algn="l" rtl="0">
              <a:spcBef>
                <a:spcPts val="427"/>
              </a:spcBef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2716" marR="0" lvl="5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6193368" y="2174873"/>
            <a:ext cx="5389200" cy="39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118530" algn="l" rtl="0">
              <a:spcBef>
                <a:spcPts val="533"/>
              </a:spcBef>
              <a:buClr>
                <a:schemeClr val="accent2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0575" marR="0" lvl="1" indent="-76198" algn="l" rtl="0">
              <a:spcBef>
                <a:spcPts val="480"/>
              </a:spcBef>
              <a:buClr>
                <a:schemeClr val="accent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523962" marR="0" lvl="2" indent="-33866" algn="l" rtl="0">
              <a:spcBef>
                <a:spcPts val="427"/>
              </a:spcBef>
              <a:buClr>
                <a:schemeClr val="accent4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33547" marR="0" lvl="3" indent="-33866" algn="l" rtl="0">
              <a:spcBef>
                <a:spcPts val="427"/>
              </a:spcBef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43131" marR="0" lvl="4" indent="-33866" algn="l" rtl="0">
              <a:spcBef>
                <a:spcPts val="427"/>
              </a:spcBef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2716" marR="0" lvl="5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-33866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5741914" y="6495523"/>
            <a:ext cx="708173" cy="3651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 sz="1067" smtClean="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‹#›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3941995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losing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520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018234" y="2501776"/>
            <a:ext cx="6155532" cy="9971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lang="en-US" sz="7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745163" y="1430542"/>
            <a:ext cx="701674" cy="701672"/>
          </a:xfrm>
          <a:prstGeom prst="ellipse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027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20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915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018234" y="2501776"/>
            <a:ext cx="6155532" cy="9971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lang="en-US" sz="7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4" name="Title 12"/>
          <p:cNvSpPr txBox="1">
            <a:spLocks/>
          </p:cNvSpPr>
          <p:nvPr userDrawn="1"/>
        </p:nvSpPr>
        <p:spPr>
          <a:xfrm>
            <a:off x="4749350" y="3673181"/>
            <a:ext cx="2693301" cy="498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Speaker Title</a:t>
            </a:r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745163" y="1430542"/>
            <a:ext cx="701674" cy="701672"/>
          </a:xfrm>
          <a:prstGeom prst="ellipse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Title 12"/>
          <p:cNvSpPr txBox="1">
            <a:spLocks/>
          </p:cNvSpPr>
          <p:nvPr userDrawn="1"/>
        </p:nvSpPr>
        <p:spPr>
          <a:xfrm>
            <a:off x="4827352" y="4268493"/>
            <a:ext cx="2537297" cy="1938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 smtClean="0">
                <a:solidFill>
                  <a:schemeClr val="bg1"/>
                </a:solidFill>
              </a:rPr>
              <a:t>Twitter</a:t>
            </a:r>
            <a:r>
              <a:rPr lang="en-US" sz="1400" baseline="0" dirty="0" smtClean="0">
                <a:solidFill>
                  <a:schemeClr val="bg1"/>
                </a:solidFill>
              </a:rPr>
              <a:t> / </a:t>
            </a:r>
            <a:r>
              <a:rPr lang="en-US" sz="1400" baseline="0" dirty="0" err="1" smtClean="0">
                <a:solidFill>
                  <a:schemeClr val="bg1"/>
                </a:solidFill>
              </a:rPr>
              <a:t>Github</a:t>
            </a:r>
            <a:r>
              <a:rPr lang="en-US" sz="1400" baseline="0" dirty="0" smtClean="0">
                <a:solidFill>
                  <a:schemeClr val="bg1"/>
                </a:solidFill>
              </a:rPr>
              <a:t> / email / website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2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10739" y="2501776"/>
            <a:ext cx="4770537" cy="9971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lang="en-US" sz="7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4" name="Title 12"/>
          <p:cNvSpPr txBox="1">
            <a:spLocks/>
          </p:cNvSpPr>
          <p:nvPr userDrawn="1"/>
        </p:nvSpPr>
        <p:spPr>
          <a:xfrm>
            <a:off x="4108283" y="3673181"/>
            <a:ext cx="3975448" cy="498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Click to edit subtitle</a:t>
            </a:r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Opening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968" y="2661812"/>
            <a:ext cx="9368139" cy="3056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90033" y="3401772"/>
            <a:ext cx="8144000" cy="137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lvl="1" indent="0">
              <a:spcBef>
                <a:spcPts val="0"/>
              </a:spcBef>
              <a:buNone/>
              <a:defRPr sz="2400"/>
            </a:lvl2pPr>
            <a:lvl3pPr lvl="2" indent="0">
              <a:spcBef>
                <a:spcPts val="0"/>
              </a:spcBef>
              <a:buNone/>
              <a:defRPr sz="2400"/>
            </a:lvl3pPr>
            <a:lvl4pPr lvl="3" indent="0">
              <a:spcBef>
                <a:spcPts val="0"/>
              </a:spcBef>
              <a:buNone/>
              <a:defRPr sz="2400"/>
            </a:lvl4pPr>
            <a:lvl5pPr lvl="4" indent="0">
              <a:spcBef>
                <a:spcPts val="0"/>
              </a:spcBef>
              <a:buNone/>
              <a:defRPr sz="2400"/>
            </a:lvl5pPr>
            <a:lvl6pPr lvl="5" indent="0">
              <a:spcBef>
                <a:spcPts val="0"/>
              </a:spcBef>
              <a:buNone/>
              <a:defRPr sz="2400"/>
            </a:lvl6pPr>
            <a:lvl7pPr lvl="6" indent="0">
              <a:spcBef>
                <a:spcPts val="0"/>
              </a:spcBef>
              <a:buNone/>
              <a:defRPr sz="2400"/>
            </a:lvl7pPr>
            <a:lvl8pPr lvl="7" indent="0">
              <a:spcBef>
                <a:spcPts val="0"/>
              </a:spcBef>
              <a:buNone/>
              <a:defRPr sz="2400"/>
            </a:lvl8pPr>
            <a:lvl9pPr lvl="8" indent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620585" y="4341418"/>
            <a:ext cx="8144135" cy="1117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189" marR="0" lvl="1" indent="0" algn="ctr" rtl="0">
              <a:spcBef>
                <a:spcPts val="400"/>
              </a:spcBef>
              <a:buClr>
                <a:schemeClr val="accent4"/>
              </a:buClr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377" marR="0" lvl="2" indent="0" algn="ctr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566" marR="0" lvl="3" indent="0" algn="ctr" rtl="0">
              <a:spcBef>
                <a:spcPts val="320"/>
              </a:spcBef>
              <a:buClr>
                <a:schemeClr val="accent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754" marR="0" lvl="4" indent="0" algn="ctr" rtl="0">
              <a:spcBef>
                <a:spcPts val="320"/>
              </a:spcBef>
              <a:buClr>
                <a:schemeClr val="accent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5943" marR="0" lvl="5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131" marR="0" lvl="6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320" marR="0" lvl="7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509" marR="0" lvl="8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089" y="333574"/>
            <a:ext cx="2395775" cy="224989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598034" y="6484684"/>
            <a:ext cx="167253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9585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1917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754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438339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924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657509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267093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876678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>
            <a:off x="10457733" y="0"/>
            <a:ext cx="2061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98230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598034" y="6484684"/>
            <a:ext cx="167253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67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9585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1917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754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438339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924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657509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267093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876678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5729463" y="6484684"/>
            <a:ext cx="733076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 sz="1067" smtClean="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SzPct val="25000"/>
              </a:pPr>
              <a:t>‹#›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43933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38201" y="1825625"/>
            <a:ext cx="10515600" cy="1475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600" dirty="0" smtClean="0">
                <a:latin typeface="Arial" charset="0"/>
                <a:ea typeface="Arial" charset="0"/>
                <a:cs typeface="Arial" charset="0"/>
              </a:defRPr>
            </a:lvl1pPr>
            <a:lvl2pPr>
              <a:defRPr lang="en-US" sz="1800" dirty="0" smtClean="0"/>
            </a:lvl2pPr>
            <a:lvl3pPr marL="971550" indent="-285750">
              <a:buFont typeface="Courier New" charset="0"/>
              <a:buChar char="o"/>
              <a:defRPr lang="en-US" sz="1800" dirty="0" smtClean="0"/>
            </a:lvl3pPr>
            <a:lvl4pPr marL="1428750" indent="-285750">
              <a:buFont typeface=".AppleSystemUIFont" charset="-120"/>
              <a:buChar char="-"/>
              <a:defRPr lang="en-US" dirty="0" smtClean="0"/>
            </a:lvl4pPr>
            <a:lvl5pPr marL="1885950" indent="-285750">
              <a:buClr>
                <a:schemeClr val="tx1">
                  <a:lumMod val="50000"/>
                  <a:lumOff val="50000"/>
                </a:schemeClr>
              </a:buClr>
              <a:buFont typeface=".AppleSystemUIFont" charset="-120"/>
              <a:buChar char="-"/>
              <a:defRPr lang="en-US" dirty="0"/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  <a:p>
            <a:pPr marL="457200" lvl="1"/>
            <a:r>
              <a:rPr lang="en-US" dirty="0" smtClean="0"/>
              <a:t>Second level</a:t>
            </a:r>
          </a:p>
          <a:p>
            <a:pPr marL="914400" lvl="2"/>
            <a:r>
              <a:rPr lang="en-US" dirty="0" smtClean="0"/>
              <a:t>Third level</a:t>
            </a:r>
          </a:p>
          <a:p>
            <a:pPr marL="1371600" lvl="3"/>
            <a:r>
              <a:rPr lang="en-US" dirty="0" smtClean="0"/>
              <a:t>Fourth level</a:t>
            </a:r>
          </a:p>
          <a:p>
            <a:pPr marL="1828800"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88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6600" y="162195"/>
            <a:ext cx="10515600" cy="88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Gill Sans"/>
              <a:buNone/>
              <a:defRPr sz="40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400"/>
            </a:lvl2pPr>
            <a:lvl3pPr lvl="2" indent="0" rtl="0">
              <a:spcBef>
                <a:spcPts val="0"/>
              </a:spcBef>
              <a:buFont typeface="Arial"/>
              <a:buNone/>
              <a:defRPr sz="2400"/>
            </a:lvl3pPr>
            <a:lvl4pPr lvl="3" indent="0" rtl="0">
              <a:spcBef>
                <a:spcPts val="0"/>
              </a:spcBef>
              <a:buFont typeface="Arial"/>
              <a:buNone/>
              <a:defRPr sz="2400"/>
            </a:lvl4pPr>
            <a:lvl5pPr lvl="4" indent="0" rtl="0">
              <a:spcBef>
                <a:spcPts val="0"/>
              </a:spcBef>
              <a:buFont typeface="Arial"/>
              <a:buNone/>
              <a:defRPr sz="2400"/>
            </a:lvl5pPr>
            <a:lvl6pPr lvl="5" indent="0" rtl="0">
              <a:spcBef>
                <a:spcPts val="0"/>
              </a:spcBef>
              <a:buFont typeface="Arial"/>
              <a:buNone/>
              <a:defRPr sz="2400"/>
            </a:lvl6pPr>
            <a:lvl7pPr lvl="6" indent="0" rtl="0">
              <a:spcBef>
                <a:spcPts val="0"/>
              </a:spcBef>
              <a:buFont typeface="Arial"/>
              <a:buNone/>
              <a:defRPr sz="2400"/>
            </a:lvl7pPr>
            <a:lvl8pPr lvl="7" indent="0" rtl="0">
              <a:spcBef>
                <a:spcPts val="0"/>
              </a:spcBef>
              <a:buFont typeface="Arial"/>
              <a:buNone/>
              <a:defRPr sz="2400"/>
            </a:lvl8pPr>
            <a:lvl9pPr lvl="8" indent="0" rtl="0">
              <a:spcBef>
                <a:spcPts val="0"/>
              </a:spcBef>
              <a:buFont typeface="Arial"/>
              <a:buNone/>
              <a:defRPr sz="2400"/>
            </a:lvl9pPr>
          </a:lstStyle>
          <a:p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32002" y="1690687"/>
            <a:ext cx="11326284" cy="43910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50799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Gill Sans"/>
              <a:buChar char="•"/>
              <a:defRPr sz="3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0575" marR="0" lvl="1" indent="-4233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523962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33547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43131" marR="0" lvl="4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2716" marR="0" lvl="5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3386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175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5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09600" y="2912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bin"/>
              <a:buNone/>
              <a:defRPr sz="40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2400"/>
            </a:lvl2pPr>
            <a:lvl3pPr lvl="2" indent="0">
              <a:spcBef>
                <a:spcPts val="0"/>
              </a:spcBef>
              <a:buFont typeface="Arial"/>
              <a:buNone/>
              <a:defRPr sz="2400"/>
            </a:lvl3pPr>
            <a:lvl4pPr lvl="3" indent="0">
              <a:spcBef>
                <a:spcPts val="0"/>
              </a:spcBef>
              <a:buFont typeface="Arial"/>
              <a:buNone/>
              <a:defRPr sz="2400"/>
            </a:lvl4pPr>
            <a:lvl5pPr lvl="4" indent="0">
              <a:spcBef>
                <a:spcPts val="0"/>
              </a:spcBef>
              <a:buFont typeface="Arial"/>
              <a:buNone/>
              <a:defRPr sz="2400"/>
            </a:lvl5pPr>
            <a:lvl6pPr lvl="5" indent="0">
              <a:spcBef>
                <a:spcPts val="0"/>
              </a:spcBef>
              <a:buFont typeface="Arial"/>
              <a:buNone/>
              <a:defRPr sz="2400"/>
            </a:lvl6pPr>
            <a:lvl7pPr lvl="6" indent="0">
              <a:spcBef>
                <a:spcPts val="0"/>
              </a:spcBef>
              <a:buFont typeface="Arial"/>
              <a:buNone/>
              <a:defRPr sz="2400"/>
            </a:lvl7pPr>
            <a:lvl8pPr lvl="7" indent="0">
              <a:spcBef>
                <a:spcPts val="0"/>
              </a:spcBef>
              <a:buFont typeface="Arial"/>
              <a:buNone/>
              <a:defRPr sz="2400"/>
            </a:lvl8pPr>
            <a:lvl9pPr lvl="8" indent="0">
              <a:spcBef>
                <a:spcPts val="0"/>
              </a:spcBef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09601" y="1535113"/>
            <a:ext cx="5386916" cy="639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09585" marR="0" lvl="1" indent="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2667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1917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754" marR="0" lvl="3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133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438339" marR="0" lvl="4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133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47924" marR="0" lvl="5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657509" marR="0" lvl="6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267093" marR="0" lvl="7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876678" marR="0" lvl="8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09601" y="2174874"/>
            <a:ext cx="5386916" cy="39512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11853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0575" marR="0" lvl="1" indent="-7619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523962" marR="0" lvl="2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33547" marR="0" lvl="3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43131" marR="0" lvl="4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2716" marR="0" lvl="5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2" cy="639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667" b="0" i="0" u="none" strike="noStrike" cap="none">
                <a:solidFill>
                  <a:srgbClr val="00B8BD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09585" marR="0" lvl="1" indent="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2667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1917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754" marR="0" lvl="3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133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438339" marR="0" lvl="4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 sz="2133" b="1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47924" marR="0" lvl="5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657509" marR="0" lvl="6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267093" marR="0" lvl="7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876678" marR="0" lvl="8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6193368" y="2174874"/>
            <a:ext cx="5389032" cy="39512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11853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0575" marR="0" lvl="1" indent="-7619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523962" marR="0" lvl="2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33547" marR="0" lvl="3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43131" marR="0" lvl="4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2716" marR="0" lvl="5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-3386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598033" y="6495523"/>
            <a:ext cx="1914707" cy="3651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Gill Sans"/>
              <a:buNone/>
              <a:defRPr sz="1067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958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1917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75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438339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924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657509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267093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876678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5741914" y="6495523"/>
            <a:ext cx="708173" cy="3651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 sz="1067" smtClean="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‹#›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5503587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09600" y="2912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40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2400"/>
            </a:lvl2pPr>
            <a:lvl3pPr lvl="2" indent="0">
              <a:spcBef>
                <a:spcPts val="0"/>
              </a:spcBef>
              <a:buFont typeface="Arial"/>
              <a:buNone/>
              <a:defRPr sz="2400"/>
            </a:lvl3pPr>
            <a:lvl4pPr lvl="3" indent="0">
              <a:spcBef>
                <a:spcPts val="0"/>
              </a:spcBef>
              <a:buFont typeface="Arial"/>
              <a:buNone/>
              <a:defRPr sz="2400"/>
            </a:lvl4pPr>
            <a:lvl5pPr lvl="4" indent="0">
              <a:spcBef>
                <a:spcPts val="0"/>
              </a:spcBef>
              <a:buFont typeface="Arial"/>
              <a:buNone/>
              <a:defRPr sz="2400"/>
            </a:lvl5pPr>
            <a:lvl6pPr lvl="5" indent="0">
              <a:spcBef>
                <a:spcPts val="0"/>
              </a:spcBef>
              <a:buFont typeface="Arial"/>
              <a:buNone/>
              <a:defRPr sz="2400"/>
            </a:lvl6pPr>
            <a:lvl7pPr lvl="6" indent="0">
              <a:spcBef>
                <a:spcPts val="0"/>
              </a:spcBef>
              <a:buFont typeface="Arial"/>
              <a:buNone/>
              <a:defRPr sz="2400"/>
            </a:lvl7pPr>
            <a:lvl8pPr lvl="7" indent="0">
              <a:spcBef>
                <a:spcPts val="0"/>
              </a:spcBef>
              <a:buFont typeface="Arial"/>
              <a:buNone/>
              <a:defRPr sz="2400"/>
            </a:lvl8pPr>
            <a:lvl9pPr lvl="8" indent="0">
              <a:spcBef>
                <a:spcPts val="0"/>
              </a:spcBef>
              <a:buFont typeface="Arial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607200" y="6495523"/>
            <a:ext cx="1914707" cy="3651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Gill Sans"/>
              <a:buNone/>
              <a:defRPr sz="1067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9585" marR="0" lvl="1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19170" marR="0" lvl="2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754" marR="0" lvl="3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438339" marR="0" lvl="4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924" marR="0" lvl="5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657509" marR="0" lvl="6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267093" marR="0" lvl="7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876678" marR="0" lvl="8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5741914" y="6495523"/>
            <a:ext cx="708173" cy="3651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 sz="1067" smtClean="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‹#›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861693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553720" y="386081"/>
            <a:ext cx="11084560" cy="7386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40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2400"/>
            </a:lvl2pPr>
            <a:lvl3pPr lvl="2" indent="0">
              <a:spcBef>
                <a:spcPts val="0"/>
              </a:spcBef>
              <a:buNone/>
              <a:defRPr sz="2400"/>
            </a:lvl3pPr>
            <a:lvl4pPr lvl="3" indent="0">
              <a:spcBef>
                <a:spcPts val="0"/>
              </a:spcBef>
              <a:buNone/>
              <a:defRPr sz="2400"/>
            </a:lvl4pPr>
            <a:lvl5pPr lvl="4" indent="0">
              <a:spcBef>
                <a:spcPts val="0"/>
              </a:spcBef>
              <a:buNone/>
              <a:defRPr sz="2400"/>
            </a:lvl5pPr>
            <a:lvl6pPr lvl="5" indent="0">
              <a:spcBef>
                <a:spcPts val="0"/>
              </a:spcBef>
              <a:buNone/>
              <a:defRPr sz="2400"/>
            </a:lvl6pPr>
            <a:lvl7pPr lvl="6" indent="0">
              <a:spcBef>
                <a:spcPts val="0"/>
              </a:spcBef>
              <a:buNone/>
              <a:defRPr sz="2400"/>
            </a:lvl7pPr>
            <a:lvl8pPr lvl="7" indent="0">
              <a:spcBef>
                <a:spcPts val="0"/>
              </a:spcBef>
              <a:buNone/>
              <a:defRPr sz="2400"/>
            </a:lvl8pPr>
            <a:lvl9pPr lvl="8" indent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568672" y="2138437"/>
            <a:ext cx="11054080" cy="427955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9" marR="0" lvl="0" indent="-330192" algn="l" rtl="0">
              <a:spcBef>
                <a:spcPts val="400"/>
              </a:spcBef>
              <a:buClr>
                <a:schemeClr val="accent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0575" marR="0" lvl="1" indent="-268132" algn="l" rtl="0">
              <a:spcBef>
                <a:spcPts val="356"/>
              </a:spcBef>
              <a:buClr>
                <a:schemeClr val="accent4"/>
              </a:buClr>
              <a:buSzPct val="102538"/>
              <a:buFont typeface="Arial"/>
              <a:buChar char="•"/>
              <a:defRPr sz="1777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523962" marR="0" lvl="2" indent="-205988" algn="l" rtl="0">
              <a:spcBef>
                <a:spcPts val="311"/>
              </a:spcBef>
              <a:buClr>
                <a:schemeClr val="accent4"/>
              </a:buClr>
              <a:buSzPct val="97250"/>
              <a:buFont typeface="Arial"/>
              <a:buChar char="•"/>
              <a:defRPr sz="1556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133547" marR="0" lvl="3" indent="-152396" algn="l" rtl="0">
              <a:spcBef>
                <a:spcPts val="480"/>
              </a:spcBef>
              <a:buClr>
                <a:schemeClr val="accen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743131" marR="0" lvl="4" indent="-152396" algn="l" rtl="0">
              <a:spcBef>
                <a:spcPts val="480"/>
              </a:spcBef>
              <a:buClr>
                <a:schemeClr val="accent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2716" marR="0" lvl="5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553720" y="1401847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489"/>
              </a:spcBef>
              <a:buClr>
                <a:schemeClr val="accent2"/>
              </a:buClr>
              <a:buFont typeface="Arial"/>
              <a:buNone/>
              <a:defRPr sz="2444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4959" marR="0" lvl="1" indent="-8441" algn="ctr" rtl="0">
              <a:spcBef>
                <a:spcPts val="623"/>
              </a:spcBef>
              <a:buClr>
                <a:schemeClr val="accent4"/>
              </a:buClr>
              <a:buFont typeface="Arial"/>
              <a:buNone/>
              <a:defRPr sz="3111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9950" marR="0" lvl="2" indent="-7713" algn="ctr" rtl="0">
              <a:spcBef>
                <a:spcPts val="623"/>
              </a:spcBef>
              <a:buClr>
                <a:schemeClr val="accent4"/>
              </a:buClr>
              <a:buFont typeface="Arial"/>
              <a:buNone/>
              <a:defRPr sz="3111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7916" marR="0" lvl="3" indent="-7692" algn="ctr" rtl="0">
              <a:spcBef>
                <a:spcPts val="623"/>
              </a:spcBef>
              <a:buClr>
                <a:schemeClr val="accent2"/>
              </a:buClr>
              <a:buFont typeface="Arial"/>
              <a:buNone/>
              <a:defRPr sz="3111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8892" marR="0" lvl="4" indent="-16142" algn="ctr" rtl="0">
              <a:spcBef>
                <a:spcPts val="623"/>
              </a:spcBef>
              <a:buClr>
                <a:schemeClr val="accent2"/>
              </a:buClr>
              <a:buFont typeface="Arial"/>
              <a:buNone/>
              <a:defRPr sz="3111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352716" marR="0" lvl="5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2301" marR="0" lvl="6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1886" marR="0" lvl="7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81470" marR="0" lvl="8" indent="-135463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133996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8867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40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buNone/>
              <a:defRPr sz="2400"/>
            </a:lvl2pPr>
            <a:lvl3pPr lvl="2" indent="0">
              <a:spcBef>
                <a:spcPts val="0"/>
              </a:spcBef>
              <a:buNone/>
              <a:defRPr sz="2400"/>
            </a:lvl3pPr>
            <a:lvl4pPr lvl="3" indent="0">
              <a:spcBef>
                <a:spcPts val="0"/>
              </a:spcBef>
              <a:buNone/>
              <a:defRPr sz="2400"/>
            </a:lvl4pPr>
            <a:lvl5pPr lvl="4" indent="0">
              <a:spcBef>
                <a:spcPts val="0"/>
              </a:spcBef>
              <a:buNone/>
              <a:defRPr sz="2400"/>
            </a:lvl5pPr>
            <a:lvl6pPr lvl="5" indent="0">
              <a:spcBef>
                <a:spcPts val="0"/>
              </a:spcBef>
              <a:buNone/>
              <a:defRPr sz="2400"/>
            </a:lvl6pPr>
            <a:lvl7pPr lvl="6" indent="0">
              <a:spcBef>
                <a:spcPts val="0"/>
              </a:spcBef>
              <a:buNone/>
              <a:defRPr sz="2400"/>
            </a:lvl7pPr>
            <a:lvl8pPr lvl="7" indent="0">
              <a:spcBef>
                <a:spcPts val="0"/>
              </a:spcBef>
              <a:buNone/>
              <a:defRPr sz="2400"/>
            </a:lvl8pPr>
            <a:lvl9pPr lvl="8" indent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1524000" y="1040179"/>
            <a:ext cx="9144000" cy="436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400"/>
              </a:spcBef>
              <a:buClr>
                <a:schemeClr val="accent2"/>
              </a:buClr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189" marR="0" lvl="1" indent="0" algn="ctr" rtl="0">
              <a:spcBef>
                <a:spcPts val="400"/>
              </a:spcBef>
              <a:buClr>
                <a:schemeClr val="accent4"/>
              </a:buClr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377" marR="0" lvl="2" indent="0" algn="ctr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566" marR="0" lvl="3" indent="0" algn="ctr" rtl="0">
              <a:spcBef>
                <a:spcPts val="320"/>
              </a:spcBef>
              <a:buClr>
                <a:schemeClr val="accent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754" marR="0" lvl="4" indent="0" algn="ctr" rtl="0">
              <a:spcBef>
                <a:spcPts val="320"/>
              </a:spcBef>
              <a:buClr>
                <a:schemeClr val="accent2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5943" marR="0" lvl="5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131" marR="0" lvl="6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320" marR="0" lvl="7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509" marR="0" lvl="8" indent="0" algn="ctr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Shape 51"/>
          <p:cNvSpPr/>
          <p:nvPr/>
        </p:nvSpPr>
        <p:spPr>
          <a:xfrm>
            <a:off x="-158333" y="-105433"/>
            <a:ext cx="12350400" cy="7084400"/>
          </a:xfrm>
          <a:prstGeom prst="rect">
            <a:avLst/>
          </a:prstGeom>
          <a:solidFill>
            <a:srgbClr val="45BDEC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316411" y="418135"/>
            <a:ext cx="11875589" cy="6560244"/>
          </a:xfrm>
          <a:prstGeom prst="rect">
            <a:avLst/>
          </a:prstGeom>
          <a:solidFill>
            <a:srgbClr val="00B8BD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     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607200" y="6495523"/>
            <a:ext cx="1914707" cy="3651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Gill Sans"/>
              <a:buNone/>
              <a:defRPr sz="1067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9585" marR="0" lvl="1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19170" marR="0" lvl="2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754" marR="0" lvl="3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438339" marR="0" lvl="4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924" marR="0" lvl="5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657509" marR="0" lvl="6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267093" marR="0" lvl="7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876678" marR="0" lvl="8" indent="0" algn="l" rtl="0">
              <a:spcBef>
                <a:spcPts val="0"/>
              </a:spcBef>
              <a:buClr>
                <a:schemeClr val="dk1"/>
              </a:buClr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5741914" y="6495523"/>
            <a:ext cx="708173" cy="3651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 sz="1067" smtClean="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‹#›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670466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19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19" Type="http://schemas.openxmlformats.org/officeDocument/2006/relationships/image" Target="../media/image5.jp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29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2" y="5808903"/>
            <a:ext cx="731520" cy="73152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V="1">
            <a:off x="123987" y="6794699"/>
            <a:ext cx="12188952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736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89" r:id="rId13"/>
    <p:sldLayoutId id="2147483780" r:id="rId14"/>
    <p:sldLayoutId id="2147483824" r:id="rId15"/>
    <p:sldLayoutId id="2147483831" r:id="rId16"/>
    <p:sldLayoutId id="214748383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2" y="5808903"/>
            <a:ext cx="731520" cy="7315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123987" y="6794699"/>
            <a:ext cx="12188952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7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655" r:id="rId15"/>
    <p:sldLayoutId id="2147483656" r:id="rId16"/>
    <p:sldLayoutId id="214748365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mailto:info@mapd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jp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148840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455" y="3507439"/>
            <a:ext cx="2173247" cy="1939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Shape 379"/>
          <p:cNvGrpSpPr/>
          <p:nvPr/>
        </p:nvGrpSpPr>
        <p:grpSpPr>
          <a:xfrm>
            <a:off x="2631833" y="1546373"/>
            <a:ext cx="6672761" cy="4793780"/>
            <a:chOff x="-9" y="-70"/>
            <a:chExt cx="13345522" cy="9587560"/>
          </a:xfrm>
        </p:grpSpPr>
        <p:grpSp>
          <p:nvGrpSpPr>
            <p:cNvPr id="380" name="Shape 380"/>
            <p:cNvGrpSpPr/>
            <p:nvPr/>
          </p:nvGrpSpPr>
          <p:grpSpPr>
            <a:xfrm>
              <a:off x="4770012" y="36390"/>
              <a:ext cx="8575500" cy="9551100"/>
              <a:chOff x="-2" y="-20"/>
              <a:chExt cx="8575500" cy="9551100"/>
            </a:xfrm>
          </p:grpSpPr>
          <p:sp>
            <p:nvSpPr>
              <p:cNvPr id="381" name="Shape 381"/>
              <p:cNvSpPr/>
              <p:nvPr/>
            </p:nvSpPr>
            <p:spPr>
              <a:xfrm rot="-2199169">
                <a:off x="2236873" y="349058"/>
                <a:ext cx="4101749" cy="88529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0388"/>
                    </a:moveTo>
                    <a:lnTo>
                      <a:pt x="28518" y="78172"/>
                    </a:lnTo>
                    <a:lnTo>
                      <a:pt x="28518" y="89600"/>
                    </a:lnTo>
                    <a:cubicBezTo>
                      <a:pt x="73220" y="85455"/>
                      <a:pt x="107724" y="71988"/>
                      <a:pt x="117334" y="54938"/>
                    </a:cubicBezTo>
                    <a:cubicBezTo>
                      <a:pt x="130869" y="78972"/>
                      <a:pt x="91529" y="102727"/>
                      <a:pt x="28518" y="108572"/>
                    </a:cubicBezTo>
                    <a:lnTo>
                      <a:pt x="28518" y="120000"/>
                    </a:lnTo>
                    <a:close/>
                    <a:moveTo>
                      <a:pt x="119975" y="64422"/>
                    </a:moveTo>
                    <a:cubicBezTo>
                      <a:pt x="119975" y="39322"/>
                      <a:pt x="66258" y="18972"/>
                      <a:pt x="0" y="18972"/>
                    </a:cubicBezTo>
                    <a:lnTo>
                      <a:pt x="0" y="0"/>
                    </a:lnTo>
                    <a:cubicBezTo>
                      <a:pt x="66258" y="0"/>
                      <a:pt x="119975" y="20350"/>
                      <a:pt x="119975" y="454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CA1D9"/>
                  </a:gs>
                  <a:gs pos="2000">
                    <a:srgbClr val="4CA1D9"/>
                  </a:gs>
                  <a:gs pos="69000">
                    <a:srgbClr val="3C9AD9">
                      <a:alpha val="0"/>
                    </a:srgbClr>
                  </a:gs>
                  <a:gs pos="100000">
                    <a:srgbClr val="3C9AD9">
                      <a:alpha val="0"/>
                    </a:srgbClr>
                  </a:gs>
                </a:gsLst>
                <a:lin ang="18599929" scaled="0"/>
              </a:gradFill>
              <a:ln>
                <a:noFill/>
              </a:ln>
            </p:spPr>
            <p:txBody>
              <a:bodyPr wrap="square" lIns="22833" tIns="22833" rIns="22833" bIns="2283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Shape 382"/>
              <p:cNvSpPr/>
              <p:nvPr/>
            </p:nvSpPr>
            <p:spPr>
              <a:xfrm rot="-2199066">
                <a:off x="1013145" y="754733"/>
                <a:ext cx="4100910" cy="475269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cubicBezTo>
                      <a:pt x="120000" y="73244"/>
                      <a:pt x="66272" y="35338"/>
                      <a:pt x="0" y="35338"/>
                    </a:cubicBezTo>
                    <a:lnTo>
                      <a:pt x="0" y="0"/>
                    </a:lnTo>
                    <a:cubicBezTo>
                      <a:pt x="66272" y="0"/>
                      <a:pt x="120000" y="37905"/>
                      <a:pt x="120000" y="8466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wrap="square" lIns="22833" tIns="22833" rIns="22833" bIns="2283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3" name="Shape 383"/>
            <p:cNvGrpSpPr/>
            <p:nvPr/>
          </p:nvGrpSpPr>
          <p:grpSpPr>
            <a:xfrm>
              <a:off x="-9" y="-70"/>
              <a:ext cx="8575500" cy="9551100"/>
              <a:chOff x="59" y="-20"/>
              <a:chExt cx="8575500" cy="9551100"/>
            </a:xfrm>
          </p:grpSpPr>
          <p:sp>
            <p:nvSpPr>
              <p:cNvPr id="384" name="Shape 384"/>
              <p:cNvSpPr/>
              <p:nvPr/>
            </p:nvSpPr>
            <p:spPr>
              <a:xfrm rot="2199169" flipH="1">
                <a:off x="2236934" y="349058"/>
                <a:ext cx="4101749" cy="88529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0388"/>
                    </a:moveTo>
                    <a:lnTo>
                      <a:pt x="28518" y="78172"/>
                    </a:lnTo>
                    <a:lnTo>
                      <a:pt x="28518" y="89600"/>
                    </a:lnTo>
                    <a:cubicBezTo>
                      <a:pt x="73220" y="85455"/>
                      <a:pt x="107724" y="71988"/>
                      <a:pt x="117334" y="54938"/>
                    </a:cubicBezTo>
                    <a:cubicBezTo>
                      <a:pt x="130869" y="78972"/>
                      <a:pt x="91529" y="102727"/>
                      <a:pt x="28518" y="108572"/>
                    </a:cubicBezTo>
                    <a:lnTo>
                      <a:pt x="28518" y="120000"/>
                    </a:lnTo>
                    <a:close/>
                    <a:moveTo>
                      <a:pt x="119975" y="64422"/>
                    </a:moveTo>
                    <a:cubicBezTo>
                      <a:pt x="119975" y="39322"/>
                      <a:pt x="66258" y="18972"/>
                      <a:pt x="0" y="18972"/>
                    </a:cubicBezTo>
                    <a:lnTo>
                      <a:pt x="0" y="0"/>
                    </a:lnTo>
                    <a:cubicBezTo>
                      <a:pt x="66258" y="0"/>
                      <a:pt x="119975" y="20350"/>
                      <a:pt x="119975" y="454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4CA1D9"/>
                  </a:gs>
                  <a:gs pos="2000">
                    <a:srgbClr val="4CA1D9"/>
                  </a:gs>
                  <a:gs pos="69000">
                    <a:srgbClr val="3C9AD9">
                      <a:alpha val="0"/>
                    </a:srgbClr>
                  </a:gs>
                  <a:gs pos="100000">
                    <a:srgbClr val="3C9AD9">
                      <a:alpha val="0"/>
                    </a:srgbClr>
                  </a:gs>
                </a:gsLst>
                <a:lin ang="18599929" scaled="0"/>
              </a:gradFill>
              <a:ln>
                <a:noFill/>
              </a:ln>
            </p:spPr>
            <p:txBody>
              <a:bodyPr wrap="square" lIns="22833" tIns="22833" rIns="22833" bIns="2283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Shape 385"/>
              <p:cNvSpPr/>
              <p:nvPr/>
            </p:nvSpPr>
            <p:spPr>
              <a:xfrm rot="2199066" flipH="1">
                <a:off x="3461501" y="754733"/>
                <a:ext cx="4100910" cy="475269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cubicBezTo>
                      <a:pt x="120000" y="73244"/>
                      <a:pt x="66272" y="35338"/>
                      <a:pt x="0" y="35338"/>
                    </a:cubicBezTo>
                    <a:lnTo>
                      <a:pt x="0" y="0"/>
                    </a:lnTo>
                    <a:cubicBezTo>
                      <a:pt x="66272" y="0"/>
                      <a:pt x="120000" y="37905"/>
                      <a:pt x="120000" y="8466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wrap="square" lIns="22833" tIns="22833" rIns="22833" bIns="2283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86" name="Shape 386"/>
          <p:cNvPicPr preferRelativeResize="0"/>
          <p:nvPr/>
        </p:nvPicPr>
        <p:blipFill rotWithShape="1">
          <a:blip r:embed="rId4">
            <a:alphaModFix/>
          </a:blip>
          <a:srcRect l="12079" r="9886"/>
          <a:stretch/>
        </p:blipFill>
        <p:spPr>
          <a:xfrm>
            <a:off x="4825967" y="5766001"/>
            <a:ext cx="2312967" cy="71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4466" y="3613073"/>
            <a:ext cx="1590127" cy="93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412" y="5412253"/>
            <a:ext cx="1748656" cy="44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8198" y="5157120"/>
            <a:ext cx="1998997" cy="9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 rotWithShape="1">
          <a:blip r:embed="rId8">
            <a:alphaModFix/>
          </a:blip>
          <a:srcRect l="5778" t="36110" r="7068" b="33734"/>
          <a:stretch/>
        </p:blipFill>
        <p:spPr>
          <a:xfrm>
            <a:off x="8651572" y="4196104"/>
            <a:ext cx="1942049" cy="67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07198" y="1404795"/>
            <a:ext cx="1269524" cy="120184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5597093" y="4156339"/>
            <a:ext cx="810000" cy="64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5381248" y="4158988"/>
            <a:ext cx="1082400" cy="492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GPU</a:t>
            </a: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10">
            <a:alphaModFix/>
          </a:blip>
          <a:srcRect r="6542"/>
          <a:stretch/>
        </p:blipFill>
        <p:spPr>
          <a:xfrm>
            <a:off x="2123936" y="2641178"/>
            <a:ext cx="1860701" cy="36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510416" y="2847257"/>
            <a:ext cx="1340376" cy="73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07534" y="1546401"/>
            <a:ext cx="1060260" cy="106023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1673343" y="922446"/>
            <a:ext cx="8664400" cy="517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>
              <a:buSzPct val="25000"/>
            </a:pPr>
            <a:r>
              <a:rPr lang="en-US" sz="2667" dirty="0">
                <a:solidFill>
                  <a:srgbClr val="00A4E7"/>
                </a:solidFill>
              </a:rPr>
              <a:t>Standard In-Memory Format, Zero-Copy Interchange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824277" y="335080"/>
            <a:ext cx="8664400" cy="688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40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GPU Open Analytics Initiative (GOAI)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11</a:t>
            </a:fld>
            <a:endParaRPr lang="en-US"/>
          </a:p>
        </p:txBody>
      </p:sp>
      <p:sp>
        <p:nvSpPr>
          <p:cNvPr id="405" name="Shape 405"/>
          <p:cNvSpPr txBox="1"/>
          <p:nvPr/>
        </p:nvSpPr>
        <p:spPr>
          <a:xfrm>
            <a:off x="659800" y="338767"/>
            <a:ext cx="10872400" cy="78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40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The Heart of GOAI: The GPU Data Frame (GDF)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43" y="1328430"/>
            <a:ext cx="7561915" cy="4953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5662509" y="6478068"/>
            <a:ext cx="708000" cy="365200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 sz="1067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12</a:t>
            </a:fld>
            <a:endParaRPr lang="en-US" sz="1067" dirty="0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449380" y="335043"/>
            <a:ext cx="109728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buClr>
                <a:schemeClr val="accent1"/>
              </a:buClr>
              <a:buSzPct val="25000"/>
            </a:pPr>
            <a:r>
              <a:rPr lang="en-US" sz="4000" dirty="0">
                <a:solidFill>
                  <a:srgbClr val="03A4E7"/>
                </a:solidFill>
                <a:latin typeface="Gill Sans"/>
                <a:ea typeface="Gill Sans"/>
                <a:cs typeface="Gill Sans"/>
              </a:rPr>
              <a:t>GPU</a:t>
            </a:r>
            <a:r>
              <a:rPr lang="en-US" sz="40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4000" dirty="0">
                <a:solidFill>
                  <a:srgbClr val="03A4E7"/>
                </a:solidFill>
                <a:latin typeface="Gill Sans"/>
                <a:ea typeface="Gill Sans"/>
                <a:cs typeface="Gill Sans"/>
              </a:rPr>
              <a:t>Data Frame (GDF) Use Cases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7364" y="1411413"/>
            <a:ext cx="3097562" cy="4958473"/>
            <a:chOff x="767364" y="1411413"/>
            <a:chExt cx="3097562" cy="4958473"/>
          </a:xfrm>
        </p:grpSpPr>
        <p:sp>
          <p:nvSpPr>
            <p:cNvPr id="10" name="TextBox 9"/>
            <p:cNvSpPr txBox="1"/>
            <p:nvPr/>
          </p:nvSpPr>
          <p:spPr>
            <a:xfrm>
              <a:off x="767364" y="3959226"/>
              <a:ext cx="2873287" cy="913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" charset="0"/>
                  <a:ea typeface="Gill Sans" charset="0"/>
                  <a:cs typeface="Gill Sans" charset="0"/>
                </a:rPr>
                <a:t>Interactive Feature </a:t>
              </a:r>
            </a:p>
            <a:p>
              <a:r>
                <a:rPr lang="en-US" sz="2667" dirty="0">
                  <a:latin typeface="Gill Sans" charset="0"/>
                  <a:ea typeface="Gill Sans" charset="0"/>
                  <a:cs typeface="Gill Sans" charset="0"/>
                </a:rPr>
                <a:t>Engineering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7364" y="4964630"/>
              <a:ext cx="3097562" cy="140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Leverage fast SQL and visualization to determine salient features and remove outliers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7364" y="1411413"/>
              <a:ext cx="3097561" cy="2148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4062018" y="1498755"/>
            <a:ext cx="3354098" cy="4292993"/>
            <a:chOff x="4578323" y="1498755"/>
            <a:chExt cx="3354098" cy="4292993"/>
          </a:xfrm>
        </p:grpSpPr>
        <p:sp>
          <p:nvSpPr>
            <p:cNvPr id="11" name="TextBox 10"/>
            <p:cNvSpPr txBox="1"/>
            <p:nvPr/>
          </p:nvSpPr>
          <p:spPr>
            <a:xfrm>
              <a:off x="4595266" y="3915615"/>
              <a:ext cx="2784673" cy="913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" charset="0"/>
                  <a:ea typeface="Gill Sans" charset="0"/>
                  <a:cs typeface="Gill Sans" charset="0"/>
                </a:rPr>
                <a:t>Interrogating Black</a:t>
              </a:r>
            </a:p>
            <a:p>
              <a:r>
                <a:rPr lang="en-US" sz="2667" dirty="0">
                  <a:latin typeface="Gill Sans" charset="0"/>
                  <a:ea typeface="Gill Sans" charset="0"/>
                  <a:cs typeface="Gill Sans" charset="0"/>
                </a:rPr>
                <a:t>Box AI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78323" y="5042953"/>
              <a:ext cx="3354098" cy="74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Identify correlates between inputs and outputs of model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4750290" y="1498755"/>
              <a:ext cx="1920141" cy="206100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267" dirty="0"/>
                <a:t>AI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613208" y="1498755"/>
            <a:ext cx="3629248" cy="4621225"/>
            <a:chOff x="8207568" y="1498755"/>
            <a:chExt cx="3629248" cy="4621225"/>
          </a:xfrm>
        </p:grpSpPr>
        <p:sp>
          <p:nvSpPr>
            <p:cNvPr id="16" name="TextBox 15"/>
            <p:cNvSpPr txBox="1"/>
            <p:nvPr/>
          </p:nvSpPr>
          <p:spPr>
            <a:xfrm>
              <a:off x="8207568" y="3915615"/>
              <a:ext cx="2829172" cy="913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" charset="0"/>
                  <a:ea typeface="Gill Sans" charset="0"/>
                  <a:cs typeface="Gill Sans" charset="0"/>
                </a:rPr>
                <a:t>Enrich data with </a:t>
              </a:r>
            </a:p>
            <a:p>
              <a:r>
                <a:rPr lang="en-US" sz="2667" dirty="0">
                  <a:latin typeface="Gill Sans" charset="0"/>
                  <a:ea typeface="Gill Sans" charset="0"/>
                  <a:cs typeface="Gill Sans" charset="0"/>
                </a:rPr>
                <a:t>pre-trained models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07569" y="5042954"/>
              <a:ext cx="3629247" cy="107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ML/AI models can be used to augment and add predicted attributes to existing data 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987"/>
            <a:stretch/>
          </p:blipFill>
          <p:spPr>
            <a:xfrm>
              <a:off x="8384916" y="1498755"/>
              <a:ext cx="2166293" cy="2147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61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n-US" dirty="0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</a:rPr>
              <a:t>H2O4GPU - ML on GPUs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>
                <a:latin typeface="Gill Sans" charset="0"/>
                <a:ea typeface="Gill Sans" charset="0"/>
                <a:cs typeface="Gill Sans" charset="0"/>
              </a:rPr>
              <a:pPr>
                <a:buClr>
                  <a:srgbClr val="000000"/>
                </a:buClr>
                <a:buSzPct val="25000"/>
              </a:pPr>
              <a:t>13</a:t>
            </a:fld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547334" y="2056711"/>
            <a:ext cx="4090400" cy="2722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609585" indent="-304792">
              <a:buChar char="●"/>
            </a:pPr>
            <a:r>
              <a:rPr lang="en-US" sz="2400" dirty="0">
                <a:ea typeface="Gill Sans" charset="0"/>
                <a:cs typeface="Gill Sans" charset="0"/>
              </a:rPr>
              <a:t>GPU acceleration to achieve up to 40x speedups vs CPU</a:t>
            </a:r>
          </a:p>
          <a:p>
            <a:endParaRPr sz="2400" dirty="0">
              <a:ea typeface="Gill Sans" charset="0"/>
              <a:cs typeface="Gill Sans" charset="0"/>
            </a:endParaRPr>
          </a:p>
          <a:p>
            <a:pPr marL="609585" indent="-304792">
              <a:buChar char="●"/>
            </a:pPr>
            <a:r>
              <a:rPr lang="en-US" sz="2400" dirty="0">
                <a:ea typeface="Gill Sans" charset="0"/>
                <a:cs typeface="Gill Sans" charset="0"/>
              </a:rPr>
              <a:t>Multi GPU - </a:t>
            </a:r>
            <a:r>
              <a:rPr lang="en-US" sz="2400" dirty="0" err="1">
                <a:ea typeface="Gill Sans" charset="0"/>
                <a:cs typeface="Gill Sans" charset="0"/>
              </a:rPr>
              <a:t>XGBoost</a:t>
            </a:r>
            <a:r>
              <a:rPr lang="en-US" sz="2400" dirty="0">
                <a:ea typeface="Gill Sans" charset="0"/>
                <a:cs typeface="Gill Sans" charset="0"/>
              </a:rPr>
              <a:t>, GLM, K-Means and more</a:t>
            </a:r>
          </a:p>
          <a:p>
            <a:endParaRPr sz="2400" dirty="0">
              <a:ea typeface="Gill Sans" charset="0"/>
              <a:cs typeface="Gill Sans" charset="0"/>
            </a:endParaRPr>
          </a:p>
          <a:p>
            <a:pPr marL="609585" indent="-304792">
              <a:buChar char="●"/>
            </a:pPr>
            <a:r>
              <a:rPr lang="en-US" sz="2400" dirty="0">
                <a:ea typeface="Gill Sans" charset="0"/>
                <a:cs typeface="Gill Sans" charset="0"/>
              </a:rPr>
              <a:t>Achieve best performance in shortest time</a:t>
            </a: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430" y="1400500"/>
            <a:ext cx="6547367" cy="39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n-US" dirty="0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</a:rPr>
              <a:t>H2O4GPU - Why ML on GPU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14</a:t>
            </a:fld>
            <a:endParaRPr lang="en-US"/>
          </a:p>
        </p:txBody>
      </p:sp>
      <p:sp>
        <p:nvSpPr>
          <p:cNvPr id="423" name="Shape 423"/>
          <p:cNvSpPr txBox="1"/>
          <p:nvPr/>
        </p:nvSpPr>
        <p:spPr>
          <a:xfrm>
            <a:off x="7801467" y="2964133"/>
            <a:ext cx="1553200" cy="271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r>
              <a:rPr lang="en-US" sz="1333">
                <a:latin typeface="Gill Sans"/>
                <a:ea typeface="Gill Sans"/>
                <a:cs typeface="Gill Sans"/>
                <a:sym typeface="Gill Sans"/>
              </a:rPr>
              <a:t>*fictitious example</a:t>
            </a:r>
          </a:p>
        </p:txBody>
      </p:sp>
      <p:graphicFrame>
        <p:nvGraphicFramePr>
          <p:cNvPr id="424" name="Shape 424"/>
          <p:cNvGraphicFramePr/>
          <p:nvPr/>
        </p:nvGraphicFramePr>
        <p:xfrm>
          <a:off x="2505067" y="1334267"/>
          <a:ext cx="6701533" cy="15541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50433"/>
                <a:gridCol w="1480633"/>
                <a:gridCol w="4470467"/>
              </a:tblGrid>
              <a:tr h="53813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3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121900" marR="121900" marT="121900" marB="121900">
                    <a:solidFill>
                      <a:srgbClr val="FCE6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Latency</a:t>
                      </a:r>
                    </a:p>
                  </a:txBody>
                  <a:tcPr marL="121900" marR="121900" marT="121900" marB="121900" anchor="ctr">
                    <a:solidFill>
                      <a:srgbClr val="FCE62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Throughput</a:t>
                      </a:r>
                    </a:p>
                  </a:txBody>
                  <a:tcPr marL="121900" marR="121900" marT="121900" marB="121900" anchor="ctr">
                    <a:solidFill>
                      <a:srgbClr val="FCE624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CPU</a:t>
                      </a:r>
                    </a:p>
                  </a:txBody>
                  <a:tcPr marL="121900" marR="121900" marT="121900" marB="121900" anchor="ctr">
                    <a:solidFill>
                      <a:srgbClr val="FCE624">
                        <a:alpha val="43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 ns per task</a:t>
                      </a:r>
                    </a:p>
                  </a:txBody>
                  <a:tcPr marL="121900" marR="121900" marT="121900" marB="121900" anchor="ctr">
                    <a:solidFill>
                      <a:srgbClr val="B6FC8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(1 task/ns) x (6 cores) = 6 tasks/ns</a:t>
                      </a:r>
                    </a:p>
                  </a:txBody>
                  <a:tcPr marL="121900" marR="121900" marT="121900" marB="121900" anchor="ctr"/>
                </a:tc>
              </a:tr>
              <a:tr h="508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GPU</a:t>
                      </a:r>
                    </a:p>
                  </a:txBody>
                  <a:tcPr marL="121900" marR="121900" marT="121900" marB="121900" anchor="ctr">
                    <a:solidFill>
                      <a:srgbClr val="FCE624">
                        <a:alpha val="43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 ns per task</a:t>
                      </a: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-6985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(0.1 task per ns) x (2000 cores) = 200 task per ns</a:t>
                      </a:r>
                    </a:p>
                  </a:txBody>
                  <a:tcPr marL="121900" marR="121900" marT="121900" marB="121900" anchor="ctr">
                    <a:solidFill>
                      <a:srgbClr val="B6FC8F"/>
                    </a:solidFill>
                  </a:tcPr>
                </a:tc>
              </a:tr>
            </a:tbl>
          </a:graphicData>
        </a:graphic>
      </p:graphicFrame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784" y="3726534"/>
            <a:ext cx="3910099" cy="246113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/>
        </p:nvSpPr>
        <p:spPr>
          <a:xfrm>
            <a:off x="2406400" y="2964133"/>
            <a:ext cx="5296400" cy="271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r>
              <a:rPr lang="en-US" sz="1333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Latency:</a:t>
            </a:r>
            <a:r>
              <a:rPr lang="en-US" sz="1333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333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Time to do a task.</a:t>
            </a:r>
            <a:r>
              <a:rPr lang="en-US" sz="1333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| </a:t>
            </a:r>
            <a:r>
              <a:rPr lang="en-US" sz="1333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Throughput:</a:t>
            </a:r>
            <a:r>
              <a:rPr lang="en-US" sz="1333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333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Number of tasks per unit time.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15</a:t>
            </a:fld>
            <a:endParaRPr lang="en-US"/>
          </a:p>
        </p:txBody>
      </p:sp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n-US" dirty="0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</a:rPr>
              <a:t>H2O4GPU - Why ML on GPU</a:t>
            </a:r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567" y="1433136"/>
            <a:ext cx="6336536" cy="269285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x="3165032" y="4599867"/>
            <a:ext cx="6053919" cy="1366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609585" indent="-304792">
              <a:buChar char="●"/>
            </a:pPr>
            <a:r>
              <a:rPr lang="en-US" sz="2400" dirty="0"/>
              <a:t>Matrix operations = many small operations</a:t>
            </a:r>
          </a:p>
          <a:p>
            <a:pPr marL="609585" indent="-304792">
              <a:buChar char="●"/>
            </a:pPr>
            <a:r>
              <a:rPr lang="en-US" sz="2400" dirty="0"/>
              <a:t>Highly parallelizable</a:t>
            </a:r>
          </a:p>
          <a:p>
            <a:pPr marL="609585" indent="-304792">
              <a:buChar char="●"/>
            </a:pPr>
            <a:r>
              <a:rPr lang="en-US" sz="2400" dirty="0"/>
              <a:t>Perfect for GPUs</a:t>
            </a:r>
          </a:p>
          <a:p>
            <a:pPr marL="609585" indent="-304792">
              <a:buChar char="●"/>
            </a:pPr>
            <a:r>
              <a:rPr lang="en-US" sz="2400" dirty="0"/>
              <a:t>Machine Learning algorithms heavily rely on vector/matrix operations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</a:t>
            </a:fld>
            <a:endParaRPr lang="en-US"/>
          </a:p>
        </p:txBody>
      </p:sp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n-US" dirty="0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</a:rPr>
              <a:t>H2O4GPU - GLM</a:t>
            </a:r>
            <a:r>
              <a:rPr lang="en-US" sz="40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/>
            </a:r>
            <a:br>
              <a:rPr lang="en-US" sz="40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 dirty="0">
                <a:solidFill>
                  <a:srgbClr val="7F7F7F"/>
                </a:solidFill>
              </a:rPr>
              <a:t>Time to Train and Evaluate 4000 Models</a:t>
            </a:r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34" y="1693243"/>
            <a:ext cx="9313118" cy="448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n-US" dirty="0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</a:rPr>
              <a:t>H2O4GPU - GBM</a:t>
            </a:r>
            <a:r>
              <a:rPr lang="en-US" sz="4000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  <a:sym typeface="Gill Sans"/>
              </a:rPr>
              <a:t/>
            </a:r>
            <a:br>
              <a:rPr lang="en-US" sz="4000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  <a:sym typeface="Gill Sans"/>
              </a:rPr>
            </a:br>
            <a:r>
              <a:rPr lang="en-US" sz="2400" dirty="0">
                <a:solidFill>
                  <a:srgbClr val="7F7F7F"/>
                </a:solidFill>
                <a:latin typeface="Gill Sans" charset="0"/>
                <a:ea typeface="Gill Sans" charset="0"/>
                <a:cs typeface="Gill Sans" charset="0"/>
              </a:rPr>
              <a:t>Time to Train and Evaluate 16 H2O </a:t>
            </a:r>
            <a:r>
              <a:rPr lang="en-US" sz="2400" dirty="0" err="1">
                <a:solidFill>
                  <a:srgbClr val="7F7F7F"/>
                </a:solidFill>
                <a:latin typeface="Gill Sans" charset="0"/>
                <a:ea typeface="Gill Sans" charset="0"/>
                <a:cs typeface="Gill Sans" charset="0"/>
              </a:rPr>
              <a:t>XGBoost</a:t>
            </a:r>
            <a:r>
              <a:rPr lang="en-US" sz="2400" dirty="0">
                <a:solidFill>
                  <a:srgbClr val="7F7F7F"/>
                </a:solidFill>
                <a:latin typeface="Gill Sans" charset="0"/>
                <a:ea typeface="Gill Sans" charset="0"/>
                <a:cs typeface="Gill Sans" charset="0"/>
              </a:rPr>
              <a:t> Models</a:t>
            </a:r>
          </a:p>
        </p:txBody>
      </p:sp>
      <p:sp>
        <p:nvSpPr>
          <p:cNvPr id="449" name="Shape 4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17</a:t>
            </a:fld>
            <a:endParaRPr lang="en-US"/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81" y="1543342"/>
            <a:ext cx="9654138" cy="473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n-US" dirty="0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</a:rPr>
              <a:t>H2O4GPU - K-Means</a:t>
            </a:r>
            <a:r>
              <a:rPr lang="en-US" sz="4000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/>
            </a:r>
            <a:br>
              <a:rPr lang="en-US" sz="4000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 dirty="0">
                <a:solidFill>
                  <a:srgbClr val="7F7F7F"/>
                </a:solidFill>
              </a:rPr>
              <a:t>Time to run 1000 Lloyds iterations for k=1000</a:t>
            </a:r>
          </a:p>
        </p:txBody>
      </p:sp>
      <p:sp>
        <p:nvSpPr>
          <p:cNvPr id="457" name="Shape 4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18</a:t>
            </a:fld>
            <a:endParaRPr lang="en-US"/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450" y="1843148"/>
            <a:ext cx="9784399" cy="448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sldNum" idx="4294967295"/>
          </p:nvPr>
        </p:nvSpPr>
        <p:spPr>
          <a:xfrm>
            <a:off x="0" y="6496050"/>
            <a:ext cx="708025" cy="3651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888888"/>
                </a:buClr>
                <a:buSzPct val="25000"/>
              </a:pPr>
              <a:t>19</a:t>
            </a:fld>
            <a:endParaRPr lang="en-US"/>
          </a:p>
        </p:txBody>
      </p:sp>
      <p:sp>
        <p:nvSpPr>
          <p:cNvPr id="465" name="Shape 465"/>
          <p:cNvSpPr txBox="1"/>
          <p:nvPr/>
        </p:nvSpPr>
        <p:spPr>
          <a:xfrm>
            <a:off x="4517769" y="2891349"/>
            <a:ext cx="4842415" cy="1720192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72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028" y="1466686"/>
            <a:ext cx="9900980" cy="1052596"/>
          </a:xfrm>
        </p:spPr>
        <p:txBody>
          <a:bodyPr/>
          <a:lstStyle/>
          <a:p>
            <a:r>
              <a:rPr lang="en-US" sz="3800" dirty="0" err="1" smtClean="0"/>
              <a:t>MapD</a:t>
            </a:r>
            <a:r>
              <a:rPr lang="en-US" sz="3800" dirty="0" smtClean="0"/>
              <a:t> &amp; H2O.ai: GPU-powered Visualization, </a:t>
            </a:r>
            <a:br>
              <a:rPr lang="en-US" sz="3800" dirty="0" smtClean="0"/>
            </a:br>
            <a:r>
              <a:rPr lang="en-US" sz="3800" dirty="0" smtClean="0"/>
              <a:t>Data Analysis and Machine Learning</a:t>
            </a:r>
            <a:endParaRPr lang="en-US" sz="3800" dirty="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2939345" y="2954651"/>
            <a:ext cx="6313330" cy="6647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Ashish </a:t>
            </a:r>
            <a:r>
              <a:rPr lang="en-US" sz="2400" dirty="0" err="1" smtClean="0">
                <a:solidFill>
                  <a:schemeClr val="bg2">
                    <a:lumMod val="75000"/>
                  </a:schemeClr>
                </a:solidFill>
              </a:rPr>
              <a:t>Sahu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, VP of Product, </a:t>
            </a:r>
            <a:r>
              <a:rPr lang="en-US" sz="2400" dirty="0" err="1" smtClean="0">
                <a:solidFill>
                  <a:schemeClr val="bg2">
                    <a:lumMod val="75000"/>
                  </a:schemeClr>
                </a:solidFill>
              </a:rPr>
              <a:t>MapD</a:t>
            </a:r>
            <a:endParaRPr lang="en-US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Mateusz</a:t>
            </a:r>
            <a:r>
              <a:rPr lang="en-US" sz="2400" baseline="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baseline="0" dirty="0" err="1" smtClean="0">
                <a:solidFill>
                  <a:schemeClr val="bg2">
                    <a:lumMod val="75000"/>
                  </a:schemeClr>
                </a:solidFill>
              </a:rPr>
              <a:t>Dymczyk</a:t>
            </a:r>
            <a:r>
              <a:rPr lang="en-US" sz="2400" baseline="0" dirty="0" smtClean="0">
                <a:solidFill>
                  <a:schemeClr val="bg2">
                    <a:lumMod val="75000"/>
                  </a:schemeClr>
                </a:solidFill>
              </a:rPr>
              <a:t>, Software Engineer, H2O.ai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5308151" y="3962147"/>
            <a:ext cx="1854674" cy="7755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 smtClean="0">
                <a:solidFill>
                  <a:schemeClr val="bg1"/>
                </a:solidFill>
              </a:rPr>
              <a:t>Twitter: @</a:t>
            </a:r>
            <a:r>
              <a:rPr lang="en-US" sz="1400" dirty="0" err="1" smtClean="0">
                <a:solidFill>
                  <a:schemeClr val="bg1"/>
                </a:solidFill>
              </a:rPr>
              <a:t>MapD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Email:</a:t>
            </a:r>
            <a:r>
              <a:rPr lang="en-US" sz="1400" baseline="0" dirty="0" smtClean="0">
                <a:solidFill>
                  <a:schemeClr val="bg1"/>
                </a:solidFill>
              </a:rPr>
              <a:t> </a:t>
            </a:r>
            <a:r>
              <a:rPr lang="en-US" sz="1400" baseline="0" dirty="0" smtClean="0">
                <a:solidFill>
                  <a:schemeClr val="bg1"/>
                </a:solidFill>
                <a:hlinkClick r:id="rId2"/>
              </a:rPr>
              <a:t>info@mapd.com</a:t>
            </a:r>
            <a:endParaRPr lang="en-US" sz="1400" baseline="0" dirty="0" smtClean="0">
              <a:solidFill>
                <a:schemeClr val="bg1"/>
              </a:solidFill>
            </a:endParaRPr>
          </a:p>
          <a:p>
            <a:r>
              <a:rPr lang="en-US" sz="1400" baseline="0" dirty="0" smtClean="0">
                <a:solidFill>
                  <a:schemeClr val="bg1"/>
                </a:solidFill>
              </a:rPr>
              <a:t>Website: </a:t>
            </a:r>
            <a:r>
              <a:rPr lang="en-US" sz="1400" baseline="0" dirty="0" err="1" smtClean="0">
                <a:solidFill>
                  <a:schemeClr val="bg1"/>
                </a:solidFill>
              </a:rPr>
              <a:t>mapd.com</a:t>
            </a:r>
            <a:endParaRPr lang="en-US" sz="1400" baseline="0" dirty="0" smtClean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383824" y="2018854"/>
            <a:ext cx="11375137" cy="104300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txBody>
          <a:bodyPr wrap="square" lIns="90000" tIns="72000" rIns="90000" bIns="72000" anchor="ctr" anchorCtr="0">
            <a:noAutofit/>
          </a:bodyPr>
          <a:lstStyle/>
          <a:p>
            <a:pPr algn="ctr">
              <a:buClr>
                <a:srgbClr val="F0AB00"/>
              </a:buClr>
            </a:pPr>
            <a:endParaRPr sz="1333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383825" y="1250971"/>
            <a:ext cx="11375135" cy="72142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wrap="square" lIns="90000" tIns="72000" rIns="90000" bIns="72000" anchor="ctr" anchorCtr="0">
            <a:noAutofit/>
          </a:bodyPr>
          <a:lstStyle/>
          <a:p>
            <a:pPr algn="ctr">
              <a:buClr>
                <a:srgbClr val="F0AB00"/>
              </a:buClr>
            </a:pPr>
            <a:endParaRPr sz="1333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10832215" y="1299038"/>
            <a:ext cx="887424" cy="45140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133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GPUs</a:t>
            </a:r>
          </a:p>
        </p:txBody>
      </p:sp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392167" y="101804"/>
            <a:ext cx="8562800" cy="1042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buSzPct val="25000"/>
            </a:pPr>
            <a:r>
              <a:rPr lang="en-US" dirty="0">
                <a:solidFill>
                  <a:srgbClr val="03A4E7"/>
                </a:solidFill>
              </a:rPr>
              <a:t>Interactive</a:t>
            </a:r>
            <a:r>
              <a:rPr lang="en-US" sz="2200" dirty="0">
                <a:solidFill>
                  <a:srgbClr val="03A4E7"/>
                </a:solidFill>
              </a:rPr>
              <a:t> </a:t>
            </a:r>
            <a:r>
              <a:rPr lang="en-US" dirty="0">
                <a:solidFill>
                  <a:srgbClr val="03A4E7"/>
                </a:solidFill>
              </a:rPr>
              <a:t>Machine Learning</a:t>
            </a:r>
            <a:br>
              <a:rPr lang="en-US" dirty="0">
                <a:solidFill>
                  <a:srgbClr val="03A4E7"/>
                </a:solidFill>
              </a:rPr>
            </a:br>
            <a:r>
              <a:rPr lang="en-US" sz="2400" dirty="0">
                <a:solidFill>
                  <a:srgbClr val="03A4E7"/>
                </a:solidFill>
              </a:rPr>
              <a:t>Tailored Environments &amp; Personas in Data Science Lifecycle</a:t>
            </a:r>
          </a:p>
        </p:txBody>
      </p:sp>
      <p:sp>
        <p:nvSpPr>
          <p:cNvPr id="475" name="Shape 475"/>
          <p:cNvSpPr/>
          <p:nvPr/>
        </p:nvSpPr>
        <p:spPr>
          <a:xfrm>
            <a:off x="3766156" y="1383312"/>
            <a:ext cx="1608000" cy="443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0000" tIns="72000" rIns="90000" bIns="72000" anchor="ctr" anchorCtr="0">
            <a:noAutofit/>
          </a:bodyPr>
          <a:lstStyle/>
          <a:p>
            <a:pPr algn="ctr">
              <a:buClr>
                <a:srgbClr val="F0AB00"/>
              </a:buClr>
              <a:buSzPct val="25000"/>
            </a:pPr>
            <a:r>
              <a:rPr lang="en-US" sz="1333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</a:p>
        </p:txBody>
      </p:sp>
      <p:grpSp>
        <p:nvGrpSpPr>
          <p:cNvPr id="476" name="Shape 476"/>
          <p:cNvGrpSpPr/>
          <p:nvPr/>
        </p:nvGrpSpPr>
        <p:grpSpPr>
          <a:xfrm>
            <a:off x="383822" y="3041955"/>
            <a:ext cx="11390489" cy="2715379"/>
            <a:chOff x="342750" y="4153502"/>
            <a:chExt cx="8395462" cy="2293908"/>
          </a:xfrm>
        </p:grpSpPr>
        <p:sp>
          <p:nvSpPr>
            <p:cNvPr id="477" name="Shape 477"/>
            <p:cNvSpPr/>
            <p:nvPr/>
          </p:nvSpPr>
          <p:spPr>
            <a:xfrm>
              <a:off x="342750" y="4153502"/>
              <a:ext cx="8395462" cy="2293908"/>
            </a:xfrm>
            <a:prstGeom prst="roundRect">
              <a:avLst>
                <a:gd name="adj" fmla="val 0"/>
              </a:avLst>
            </a:prstGeom>
            <a:solidFill>
              <a:srgbClr val="00B8BD"/>
            </a:solidFill>
            <a:ln>
              <a:noFill/>
            </a:ln>
          </p:spPr>
          <p:txBody>
            <a:bodyPr wrap="square" lIns="90000" tIns="72000" rIns="90000" bIns="72000" anchor="ctr" anchorCtr="0">
              <a:noAutofit/>
            </a:bodyPr>
            <a:lstStyle/>
            <a:p>
              <a:pPr algn="ctr">
                <a:buClr>
                  <a:srgbClr val="F0AB00"/>
                </a:buClr>
              </a:pPr>
              <a:endParaRPr sz="1467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7028492" y="4212987"/>
              <a:ext cx="1666123" cy="913675"/>
            </a:xfrm>
            <a:prstGeom prst="rect">
              <a:avLst/>
            </a:prstGeom>
            <a:solidFill>
              <a:srgbClr val="00B8BD"/>
            </a:solidFill>
            <a:ln>
              <a:noFill/>
            </a:ln>
          </p:spPr>
          <p:txBody>
            <a:bodyPr wrap="square" lIns="121900" tIns="60933" rIns="121900" bIns="60933" anchor="t" anchorCtr="0">
              <a:noAutofit/>
            </a:bodyPr>
            <a:lstStyle/>
            <a:p>
              <a:pPr algn="r">
                <a:buClr>
                  <a:schemeClr val="lt1"/>
                </a:buClr>
                <a:buSzPct val="25000"/>
              </a:pPr>
              <a:r>
                <a:rPr lang="en-US" sz="2133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Personas in</a:t>
              </a:r>
              <a:br>
                <a:rPr lang="en-US" sz="2133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</a:br>
              <a:r>
                <a:rPr lang="en-US" sz="2133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Analytics Lifecycle</a:t>
              </a:r>
              <a:br>
                <a:rPr lang="en-US" sz="2133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</a:br>
              <a:r>
                <a:rPr lang="en-US" sz="2133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(Illustrative)</a:t>
              </a:r>
            </a:p>
          </p:txBody>
        </p:sp>
      </p:grpSp>
      <p:sp>
        <p:nvSpPr>
          <p:cNvPr id="479" name="Shape 479"/>
          <p:cNvSpPr/>
          <p:nvPr/>
        </p:nvSpPr>
        <p:spPr>
          <a:xfrm>
            <a:off x="2269479" y="3715345"/>
            <a:ext cx="2857032" cy="403087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0000" tIns="72000" rIns="90000" bIns="72000" anchor="ctr" anchorCtr="0">
            <a:noAutofit/>
          </a:bodyPr>
          <a:lstStyle/>
          <a:p>
            <a:pPr algn="ctr">
              <a:buClr>
                <a:srgbClr val="F0AB00"/>
              </a:buClr>
              <a:buSzPct val="25000"/>
            </a:pPr>
            <a:r>
              <a:rPr lang="en-US" sz="1067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Business Analyst</a:t>
            </a:r>
          </a:p>
        </p:txBody>
      </p:sp>
      <p:sp>
        <p:nvSpPr>
          <p:cNvPr id="480" name="Shape 480"/>
          <p:cNvSpPr/>
          <p:nvPr/>
        </p:nvSpPr>
        <p:spPr>
          <a:xfrm>
            <a:off x="3651279" y="4212752"/>
            <a:ext cx="2791968" cy="377952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0000" tIns="72000" rIns="90000" bIns="72000" anchor="ctr" anchorCtr="0">
            <a:noAutofit/>
          </a:bodyPr>
          <a:lstStyle/>
          <a:p>
            <a:pPr algn="ctr">
              <a:buClr>
                <a:srgbClr val="F0AB00"/>
              </a:buClr>
              <a:buSzPct val="25000"/>
            </a:pPr>
            <a:r>
              <a:rPr lang="en-US" sz="1067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Scientist</a:t>
            </a:r>
          </a:p>
        </p:txBody>
      </p:sp>
      <p:sp>
        <p:nvSpPr>
          <p:cNvPr id="481" name="Shape 481"/>
          <p:cNvSpPr/>
          <p:nvPr/>
        </p:nvSpPr>
        <p:spPr>
          <a:xfrm>
            <a:off x="997639" y="3212054"/>
            <a:ext cx="2649917" cy="410089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0000" tIns="72000" rIns="90000" bIns="72000" anchor="ctr" anchorCtr="0">
            <a:noAutofit/>
          </a:bodyPr>
          <a:lstStyle/>
          <a:p>
            <a:pPr algn="ctr">
              <a:buClr>
                <a:srgbClr val="F0AB00"/>
              </a:buClr>
              <a:buSzPct val="25000"/>
            </a:pPr>
            <a:r>
              <a:rPr lang="en-US" sz="1067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Engineer</a:t>
            </a:r>
          </a:p>
        </p:txBody>
      </p:sp>
      <p:sp>
        <p:nvSpPr>
          <p:cNvPr id="482" name="Shape 482"/>
          <p:cNvSpPr/>
          <p:nvPr/>
        </p:nvSpPr>
        <p:spPr>
          <a:xfrm>
            <a:off x="5146154" y="4694698"/>
            <a:ext cx="2833285" cy="411161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0000" tIns="72000" rIns="90000" bIns="72000" anchor="ctr" anchorCtr="0">
            <a:noAutofit/>
          </a:bodyPr>
          <a:lstStyle/>
          <a:p>
            <a:pPr algn="ctr">
              <a:buClr>
                <a:srgbClr val="F0AB00"/>
              </a:buClr>
              <a:buSzPct val="25000"/>
            </a:pPr>
            <a:r>
              <a:rPr lang="en-US" sz="1067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Systems Admin</a:t>
            </a:r>
          </a:p>
        </p:txBody>
      </p:sp>
      <p:sp>
        <p:nvSpPr>
          <p:cNvPr id="483" name="Shape 483"/>
          <p:cNvSpPr/>
          <p:nvPr/>
        </p:nvSpPr>
        <p:spPr>
          <a:xfrm>
            <a:off x="6552960" y="5197660"/>
            <a:ext cx="2969353" cy="428339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0000" tIns="72000" rIns="90000" bIns="72000" anchor="ctr" anchorCtr="0">
            <a:noAutofit/>
          </a:bodyPr>
          <a:lstStyle/>
          <a:p>
            <a:pPr algn="ctr">
              <a:buClr>
                <a:srgbClr val="F0AB00"/>
              </a:buClr>
              <a:buSzPct val="25000"/>
            </a:pPr>
            <a:r>
              <a:rPr lang="en-US" sz="1067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Scientist / Business Analyst</a:t>
            </a:r>
          </a:p>
        </p:txBody>
      </p:sp>
      <p:sp>
        <p:nvSpPr>
          <p:cNvPr id="484" name="Shape 484"/>
          <p:cNvSpPr/>
          <p:nvPr/>
        </p:nvSpPr>
        <p:spPr>
          <a:xfrm>
            <a:off x="5429492" y="1383345"/>
            <a:ext cx="2716400" cy="443600"/>
          </a:xfrm>
          <a:prstGeom prst="roundRect">
            <a:avLst>
              <a:gd name="adj" fmla="val 0"/>
            </a:avLst>
          </a:prstGeom>
          <a:solidFill>
            <a:srgbClr val="FBE82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0000" tIns="72000" rIns="90000" bIns="72000" anchor="ctr" anchorCtr="0">
            <a:noAutofit/>
          </a:bodyPr>
          <a:lstStyle/>
          <a:p>
            <a:pPr algn="ctr">
              <a:buClr>
                <a:srgbClr val="F0AB00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H20.ai</a:t>
            </a:r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3332" y="1368184"/>
            <a:ext cx="1259617" cy="473917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/>
          <p:nvPr/>
        </p:nvSpPr>
        <p:spPr>
          <a:xfrm>
            <a:off x="2505016" y="2178574"/>
            <a:ext cx="1608099" cy="731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96000" y="0"/>
                </a:lnTo>
                <a:lnTo>
                  <a:pt x="120000" y="60000"/>
                </a:lnTo>
                <a:lnTo>
                  <a:pt x="96000" y="120000"/>
                </a:lnTo>
                <a:lnTo>
                  <a:pt x="0" y="120000"/>
                </a:lnTo>
                <a:lnTo>
                  <a:pt x="24000" y="6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38533" tIns="14667" rIns="309167" bIns="14667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C0C0C"/>
              </a:buClr>
              <a:buSzPct val="25000"/>
            </a:pPr>
            <a:endParaRPr lang="en-US" sz="1067" b="1" dirty="0">
              <a:solidFill>
                <a:srgbClr val="0C0C0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3862610" y="2187486"/>
            <a:ext cx="1703759" cy="7245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96000" y="0"/>
                </a:lnTo>
                <a:lnTo>
                  <a:pt x="120000" y="60000"/>
                </a:lnTo>
                <a:lnTo>
                  <a:pt x="96000" y="120000"/>
                </a:lnTo>
                <a:lnTo>
                  <a:pt x="0" y="120000"/>
                </a:lnTo>
                <a:lnTo>
                  <a:pt x="24000" y="6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38533" tIns="14667" rIns="309167" bIns="14667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0C0C0C"/>
              </a:buClr>
              <a:buSzPct val="25000"/>
            </a:pPr>
            <a:endParaRPr lang="en-US" sz="1067" b="1" dirty="0">
              <a:solidFill>
                <a:srgbClr val="0C0C0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5309615" y="2178574"/>
            <a:ext cx="1608571" cy="7245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96000" y="0"/>
                </a:lnTo>
                <a:lnTo>
                  <a:pt x="120000" y="60000"/>
                </a:lnTo>
                <a:lnTo>
                  <a:pt x="96000" y="120000"/>
                </a:lnTo>
                <a:lnTo>
                  <a:pt x="0" y="120000"/>
                </a:lnTo>
                <a:lnTo>
                  <a:pt x="24000" y="6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38533" tIns="14667" rIns="309167" bIns="14667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C0C0C"/>
              </a:buClr>
              <a:buSzPct val="25000"/>
            </a:pPr>
            <a:endParaRPr lang="en-US" sz="1067" b="1" dirty="0">
              <a:solidFill>
                <a:srgbClr val="0C0C0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6680260" y="2178574"/>
            <a:ext cx="1709784" cy="7245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98263" y="0"/>
                </a:lnTo>
                <a:lnTo>
                  <a:pt x="120000" y="60000"/>
                </a:lnTo>
                <a:lnTo>
                  <a:pt x="98263" y="120000"/>
                </a:lnTo>
                <a:lnTo>
                  <a:pt x="0" y="120000"/>
                </a:lnTo>
                <a:lnTo>
                  <a:pt x="21736" y="6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30533" tIns="12000" rIns="306500" bIns="120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C0C0C"/>
              </a:buClr>
              <a:buSzPct val="25000"/>
            </a:pPr>
            <a:endParaRPr lang="en-US" sz="800" dirty="0">
              <a:solidFill>
                <a:srgbClr val="0C0C0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168040" y="2178574"/>
            <a:ext cx="1635387" cy="7245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98388" y="0"/>
                </a:lnTo>
                <a:lnTo>
                  <a:pt x="120000" y="60000"/>
                </a:lnTo>
                <a:lnTo>
                  <a:pt x="98388" y="120000"/>
                </a:lnTo>
                <a:lnTo>
                  <a:pt x="0" y="120000"/>
                </a:lnTo>
                <a:lnTo>
                  <a:pt x="21611" y="6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38533" tIns="14667" rIns="309167" bIns="14667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C0C0C"/>
              </a:buClr>
              <a:buSzPct val="25000"/>
            </a:pPr>
            <a:endParaRPr lang="en-US" sz="933" b="1" dirty="0">
              <a:solidFill>
                <a:srgbClr val="0C0C0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9592792" y="2165618"/>
            <a:ext cx="1472644" cy="73746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96000" y="0"/>
                </a:lnTo>
                <a:lnTo>
                  <a:pt x="120000" y="60000"/>
                </a:lnTo>
                <a:lnTo>
                  <a:pt x="96000" y="120000"/>
                </a:lnTo>
                <a:lnTo>
                  <a:pt x="0" y="120000"/>
                </a:lnTo>
                <a:lnTo>
                  <a:pt x="24000" y="6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38533" tIns="14667" rIns="309167" bIns="14667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C0C0C"/>
              </a:buClr>
              <a:buSzPct val="25000"/>
            </a:pPr>
            <a:endParaRPr lang="en-US" sz="1067" b="1" dirty="0">
              <a:solidFill>
                <a:srgbClr val="0C0C0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8472971" y="1388119"/>
            <a:ext cx="2326245" cy="44363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0000" tIns="72000" rIns="90000" bIns="72000" anchor="ctr" anchorCtr="0">
            <a:noAutofit/>
          </a:bodyPr>
          <a:lstStyle/>
          <a:p>
            <a:pPr algn="ctr">
              <a:buClr>
                <a:srgbClr val="F0AB00"/>
              </a:buClr>
              <a:buSzPct val="25000"/>
            </a:pPr>
            <a:r>
              <a:rPr lang="en-US" sz="1333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1163" y="1378725"/>
            <a:ext cx="1259617" cy="4739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359843" y="2321982"/>
            <a:ext cx="142006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C0C0C"/>
              </a:buClr>
              <a:buSzPct val="25000"/>
            </a:pPr>
            <a:r>
              <a:rPr lang="en-US" sz="800" b="1" dirty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>Data </a:t>
            </a:r>
            <a:r>
              <a:rPr lang="en-US" sz="800" b="1" dirty="0" smtClean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>Discovery</a:t>
            </a:r>
            <a:r>
              <a:rPr lang="en-US" sz="800" b="1" dirty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/>
            </a:r>
            <a:br>
              <a:rPr lang="en-US" sz="800" b="1" dirty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800" b="1" dirty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>&amp; Feature </a:t>
            </a:r>
            <a:r>
              <a:rPr lang="en-US" sz="800" b="1" dirty="0" smtClean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/>
            </a:r>
            <a:br>
              <a:rPr lang="en-US" sz="800" b="1" dirty="0" smtClean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800" b="1" dirty="0" smtClean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>Engineering</a:t>
            </a:r>
            <a:endParaRPr lang="en-US" sz="800" b="1" dirty="0">
              <a:solidFill>
                <a:srgbClr val="0C0C0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03877" y="2350751"/>
            <a:ext cx="1374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0C0C0C"/>
              </a:buClr>
              <a:buSzPct val="25000"/>
            </a:pPr>
            <a:r>
              <a:rPr lang="en-US" sz="1000" b="1" dirty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>Model &amp; </a:t>
            </a:r>
            <a:r>
              <a:rPr lang="en-US" sz="1000" b="1" dirty="0" smtClean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/>
            </a:r>
            <a:br>
              <a:rPr lang="en-US" sz="1000" b="1" dirty="0" smtClean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000" b="1" dirty="0" smtClean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>Validate</a:t>
            </a:r>
            <a:endParaRPr lang="en-US" sz="1000" b="1" dirty="0">
              <a:solidFill>
                <a:srgbClr val="0C0C0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05327" y="2355690"/>
            <a:ext cx="1249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C0C0C"/>
              </a:buClr>
              <a:buSzPct val="25000"/>
            </a:pPr>
            <a:r>
              <a:rPr lang="en-US" sz="1000" b="1" dirty="0">
                <a:solidFill>
                  <a:srgbClr val="0C0C0C"/>
                </a:solidFill>
                <a:latin typeface="Gill Sans" charset="0"/>
                <a:ea typeface="Gill Sans" charset="0"/>
                <a:cs typeface="Gill Sans" charset="0"/>
                <a:sym typeface="Gill Sans"/>
              </a:rPr>
              <a:t>Predict</a:t>
            </a:r>
            <a:br>
              <a:rPr lang="en-US" sz="1000" b="1" dirty="0">
                <a:solidFill>
                  <a:srgbClr val="0C0C0C"/>
                </a:solidFill>
                <a:latin typeface="Gill Sans" charset="0"/>
                <a:ea typeface="Gill Sans" charset="0"/>
                <a:cs typeface="Gill Sans" charset="0"/>
                <a:sym typeface="Gill Sans"/>
              </a:rPr>
            </a:br>
            <a:r>
              <a:rPr lang="en-US" sz="1000" b="1" dirty="0">
                <a:solidFill>
                  <a:srgbClr val="0C0C0C"/>
                </a:solidFill>
                <a:latin typeface="Gill Sans" charset="0"/>
                <a:ea typeface="Gill Sans" charset="0"/>
                <a:cs typeface="Gill Sans" charset="0"/>
                <a:sym typeface="Gill Sans"/>
              </a:rPr>
              <a:t>Operationalize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392851" y="2377382"/>
            <a:ext cx="1374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0C0C0C"/>
              </a:buClr>
              <a:buSzPct val="25000"/>
            </a:pPr>
            <a:r>
              <a:rPr lang="en-US" sz="1000" b="1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>Monitoring &amp; Refinement</a:t>
            </a:r>
            <a:endParaRPr lang="en-US" sz="1000" b="1" dirty="0">
              <a:solidFill>
                <a:srgbClr val="0C0C0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628529" y="2355690"/>
            <a:ext cx="1374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0C0C0C"/>
              </a:buClr>
              <a:buSzPct val="25000"/>
            </a:pPr>
            <a:r>
              <a:rPr lang="en-US" sz="1000" b="1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>Evaluate </a:t>
            </a:r>
            <a:br>
              <a:rPr lang="en-US" sz="1000" b="1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000" b="1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>&amp; Decide</a:t>
            </a:r>
            <a:endParaRPr lang="en-US" sz="1000" b="1" dirty="0">
              <a:solidFill>
                <a:srgbClr val="0C0C0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Shape 486"/>
          <p:cNvSpPr/>
          <p:nvPr/>
        </p:nvSpPr>
        <p:spPr>
          <a:xfrm>
            <a:off x="385786" y="2187486"/>
            <a:ext cx="2716365" cy="7281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69675" y="2417060"/>
            <a:ext cx="13748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0C0C0C"/>
              </a:buClr>
              <a:buSzPct val="25000"/>
            </a:pPr>
            <a:r>
              <a:rPr lang="en-US" sz="1000" b="1" dirty="0">
                <a:solidFill>
                  <a:srgbClr val="0C0C0C"/>
                </a:solidFill>
                <a:latin typeface="Gill Sans"/>
                <a:ea typeface="Gill Sans"/>
                <a:cs typeface="Gill Sans"/>
                <a:sym typeface="Gill Sans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097819513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sldNum" idx="4294967295"/>
          </p:nvPr>
        </p:nvSpPr>
        <p:spPr>
          <a:xfrm>
            <a:off x="0" y="6496050"/>
            <a:ext cx="706438" cy="363538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 sz="1067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21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0" name="Shape 500"/>
          <p:cNvSpPr txBox="1"/>
          <p:nvPr/>
        </p:nvSpPr>
        <p:spPr>
          <a:xfrm>
            <a:off x="3517128" y="2879625"/>
            <a:ext cx="5376400" cy="1720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5333" dirty="0" err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sz="5333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Use Cases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Common use cases</a:t>
            </a:r>
            <a:b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Powering analytics applications beyond the limits of CPUs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sldNum" sz="quarter" idx="12"/>
          </p:nvPr>
        </p:nvSpPr>
        <p:spPr>
          <a:xfrm>
            <a:off x="838200" y="6356350"/>
            <a:ext cx="690797" cy="3651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22</a:t>
            </a:fld>
            <a:endParaRPr lang="en-US" dirty="0">
              <a:ea typeface="Gill Sans"/>
              <a:cs typeface="Gill Sans"/>
              <a:sym typeface="Gill Sans"/>
            </a:endParaRPr>
          </a:p>
        </p:txBody>
      </p:sp>
      <p:grpSp>
        <p:nvGrpSpPr>
          <p:cNvPr id="508" name="Shape 508"/>
          <p:cNvGrpSpPr/>
          <p:nvPr/>
        </p:nvGrpSpPr>
        <p:grpSpPr>
          <a:xfrm>
            <a:off x="752043" y="3331955"/>
            <a:ext cx="4820909" cy="1079708"/>
            <a:chOff x="752042" y="3134242"/>
            <a:chExt cx="4820909" cy="1079708"/>
          </a:xfrm>
        </p:grpSpPr>
        <p:sp>
          <p:nvSpPr>
            <p:cNvPr id="509" name="Shape 509"/>
            <p:cNvSpPr/>
            <p:nvPr/>
          </p:nvSpPr>
          <p:spPr>
            <a:xfrm>
              <a:off x="752042" y="3134242"/>
              <a:ext cx="4820909" cy="10797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sz="426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2039613" y="3585439"/>
              <a:ext cx="102032" cy="1589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400"/>
                  </a:lnTo>
                  <a:lnTo>
                    <a:pt x="923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11" name="Shape 511"/>
          <p:cNvGrpSpPr/>
          <p:nvPr/>
        </p:nvGrpSpPr>
        <p:grpSpPr>
          <a:xfrm>
            <a:off x="750663" y="4874641"/>
            <a:ext cx="4822232" cy="1080004"/>
            <a:chOff x="750663" y="4676928"/>
            <a:chExt cx="4822232" cy="1080004"/>
          </a:xfrm>
        </p:grpSpPr>
        <p:sp>
          <p:nvSpPr>
            <p:cNvPr id="512" name="Shape 512"/>
            <p:cNvSpPr/>
            <p:nvPr/>
          </p:nvSpPr>
          <p:spPr>
            <a:xfrm>
              <a:off x="750663" y="4676928"/>
              <a:ext cx="4822232" cy="10800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sz="426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2040491" y="5130907"/>
              <a:ext cx="102060" cy="1590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400"/>
                  </a:lnTo>
                  <a:lnTo>
                    <a:pt x="923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6409344" y="1794526"/>
            <a:ext cx="4853291" cy="1086961"/>
            <a:chOff x="6409343" y="1596813"/>
            <a:chExt cx="4853291" cy="1086961"/>
          </a:xfrm>
        </p:grpSpPr>
        <p:sp>
          <p:nvSpPr>
            <p:cNvPr id="515" name="Shape 515"/>
            <p:cNvSpPr/>
            <p:nvPr/>
          </p:nvSpPr>
          <p:spPr>
            <a:xfrm>
              <a:off x="6409343" y="1596813"/>
              <a:ext cx="4853291" cy="108696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sz="426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7706334" y="2060280"/>
              <a:ext cx="102717" cy="1600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400"/>
                  </a:lnTo>
                  <a:lnTo>
                    <a:pt x="923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7965391" y="1728136"/>
              <a:ext cx="3140902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-US" sz="1600">
                  <a:solidFill>
                    <a:schemeClr val="accent5"/>
                  </a:solidFill>
                  <a:latin typeface="Gill Sans"/>
                  <a:ea typeface="Gill Sans"/>
                  <a:cs typeface="Gill Sans"/>
                  <a:sym typeface="Gill Sans"/>
                </a:rPr>
                <a:t>TELECOMMUNICATIONS</a:t>
              </a:r>
            </a:p>
            <a:p>
              <a:pPr>
                <a:buSzPct val="25000"/>
              </a:pPr>
              <a:r>
                <a:rPr lang="en-US" sz="1600">
                  <a:solidFill>
                    <a:srgbClr val="7F7F7F"/>
                  </a:solidFill>
                  <a:latin typeface="Gill Sans"/>
                  <a:ea typeface="Gill Sans"/>
                  <a:cs typeface="Gill Sans"/>
                  <a:sym typeface="Gill Sans"/>
                </a:rPr>
                <a:t>Predictive Network Performance</a:t>
              </a:r>
            </a:p>
            <a:p>
              <a:pPr>
                <a:buSzPct val="25000"/>
              </a:pPr>
              <a:r>
                <a:rPr lang="en-US" sz="1600">
                  <a:solidFill>
                    <a:srgbClr val="7F7F7F"/>
                  </a:solidFill>
                  <a:latin typeface="Gill Sans"/>
                  <a:ea typeface="Gill Sans"/>
                  <a:cs typeface="Gill Sans"/>
                  <a:sym typeface="Gill Sans"/>
                </a:rPr>
                <a:t>Customer Churn</a:t>
              </a:r>
            </a:p>
          </p:txBody>
        </p:sp>
      </p:grpSp>
      <p:grpSp>
        <p:nvGrpSpPr>
          <p:cNvPr id="518" name="Shape 518"/>
          <p:cNvGrpSpPr/>
          <p:nvPr/>
        </p:nvGrpSpPr>
        <p:grpSpPr>
          <a:xfrm>
            <a:off x="6407965" y="3371613"/>
            <a:ext cx="4822231" cy="1079708"/>
            <a:chOff x="6407963" y="3152836"/>
            <a:chExt cx="4822230" cy="1079708"/>
          </a:xfrm>
        </p:grpSpPr>
        <p:sp>
          <p:nvSpPr>
            <p:cNvPr id="519" name="Shape 519"/>
            <p:cNvSpPr/>
            <p:nvPr/>
          </p:nvSpPr>
          <p:spPr>
            <a:xfrm>
              <a:off x="6407963" y="3152836"/>
              <a:ext cx="4820909" cy="10797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sz="426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7696915" y="3590694"/>
              <a:ext cx="102032" cy="1589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400"/>
                  </a:lnTo>
                  <a:lnTo>
                    <a:pt x="923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8112231" y="3397097"/>
              <a:ext cx="3117962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60933" rIns="121900" bIns="60933" anchor="t" anchorCtr="0">
              <a:noAutofit/>
            </a:bodyPr>
            <a:lstStyle/>
            <a:p>
              <a:pPr>
                <a:buSzPct val="25000"/>
              </a:pPr>
              <a:r>
                <a:rPr lang="en-US" sz="1600">
                  <a:solidFill>
                    <a:schemeClr val="accent5"/>
                  </a:solidFill>
                  <a:latin typeface="Gill Sans"/>
                  <a:ea typeface="Gill Sans"/>
                  <a:cs typeface="Gill Sans"/>
                  <a:sym typeface="Gill Sans"/>
                </a:rPr>
                <a:t>ENERGY</a:t>
              </a:r>
            </a:p>
            <a:p>
              <a:pPr>
                <a:buSzPct val="25000"/>
              </a:pPr>
              <a:r>
                <a:rPr lang="en-US" sz="1600">
                  <a:solidFill>
                    <a:srgbClr val="7F7F7F"/>
                  </a:solidFill>
                  <a:latin typeface="Gill Sans"/>
                  <a:ea typeface="Gill Sans"/>
                  <a:cs typeface="Gill Sans"/>
                  <a:sym typeface="Gill Sans"/>
                </a:rPr>
                <a:t>Dynamic Oil Well Management</a:t>
              </a:r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6407964" y="4914790"/>
            <a:ext cx="4822232" cy="1080004"/>
            <a:chOff x="6407964" y="4717077"/>
            <a:chExt cx="4822232" cy="1080004"/>
          </a:xfrm>
        </p:grpSpPr>
        <p:sp>
          <p:nvSpPr>
            <p:cNvPr id="523" name="Shape 523"/>
            <p:cNvSpPr/>
            <p:nvPr/>
          </p:nvSpPr>
          <p:spPr>
            <a:xfrm>
              <a:off x="6407964" y="4717077"/>
              <a:ext cx="4822232" cy="10800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sz="426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7697793" y="5136161"/>
              <a:ext cx="102060" cy="1590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400"/>
                  </a:lnTo>
                  <a:lnTo>
                    <a:pt x="923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525" name="Shape 525"/>
          <p:cNvSpPr/>
          <p:nvPr/>
        </p:nvSpPr>
        <p:spPr>
          <a:xfrm>
            <a:off x="846267" y="3441443"/>
            <a:ext cx="867988" cy="867988"/>
          </a:xfrm>
          <a:prstGeom prst="rect">
            <a:avLst/>
          </a:prstGeom>
          <a:solidFill>
            <a:srgbClr val="2ABCB6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843231" y="4987855"/>
            <a:ext cx="867988" cy="867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6572297" y="1880927"/>
            <a:ext cx="867988" cy="8679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6545143" y="3477471"/>
            <a:ext cx="867988" cy="867988"/>
          </a:xfrm>
          <a:prstGeom prst="rect">
            <a:avLst/>
          </a:prstGeom>
          <a:solidFill>
            <a:srgbClr val="1E6D9A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6572295" y="5010841"/>
            <a:ext cx="867988" cy="867988"/>
          </a:xfrm>
          <a:prstGeom prst="rect">
            <a:avLst/>
          </a:prstGeom>
          <a:solidFill>
            <a:srgbClr val="78D1EF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30" name="Shape 530"/>
          <p:cNvGrpSpPr/>
          <p:nvPr/>
        </p:nvGrpSpPr>
        <p:grpSpPr>
          <a:xfrm>
            <a:off x="752041" y="1789273"/>
            <a:ext cx="4853291" cy="1086961"/>
            <a:chOff x="752041" y="1591559"/>
            <a:chExt cx="4853291" cy="1086961"/>
          </a:xfrm>
        </p:grpSpPr>
        <p:sp>
          <p:nvSpPr>
            <p:cNvPr id="531" name="Shape 531"/>
            <p:cNvSpPr/>
            <p:nvPr/>
          </p:nvSpPr>
          <p:spPr>
            <a:xfrm>
              <a:off x="752041" y="1591559"/>
              <a:ext cx="4853291" cy="108696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sz="426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2049032" y="2055025"/>
              <a:ext cx="102717" cy="1600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400"/>
                  </a:lnTo>
                  <a:lnTo>
                    <a:pt x="9230" y="12000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534" name="Shape 534" descr="https://www.mapd.com/assets/static/images/scalable.svg"/>
          <p:cNvSpPr/>
          <p:nvPr/>
        </p:nvSpPr>
        <p:spPr>
          <a:xfrm>
            <a:off x="0" y="0"/>
            <a:ext cx="406400" cy="40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2482779" y="3446187"/>
            <a:ext cx="3090116" cy="86177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sz="16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rPr>
              <a:t>FEDERAL</a:t>
            </a:r>
          </a:p>
          <a:p>
            <a:pPr>
              <a:buSzPct val="25000"/>
            </a:pPr>
            <a:r>
              <a:rPr lang="en-US" sz="16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Geo-analytics</a:t>
            </a:r>
          </a:p>
          <a:p>
            <a:pPr>
              <a:buSzPct val="25000"/>
            </a:pPr>
            <a:r>
              <a:rPr lang="en-US" sz="16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Cyber-security</a:t>
            </a:r>
          </a:p>
        </p:txBody>
      </p:sp>
      <p:sp>
        <p:nvSpPr>
          <p:cNvPr id="536" name="Shape 536"/>
          <p:cNvSpPr/>
          <p:nvPr/>
        </p:nvSpPr>
        <p:spPr>
          <a:xfrm>
            <a:off x="2482778" y="5000155"/>
            <a:ext cx="3090116" cy="86177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sz="16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rPr>
              <a:t>TELEMATICS</a:t>
            </a:r>
          </a:p>
          <a:p>
            <a:pPr>
              <a:buSzPct val="25000"/>
            </a:pPr>
            <a:r>
              <a:rPr lang="en-US" sz="16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Real-time fleet management</a:t>
            </a:r>
          </a:p>
          <a:p>
            <a:pPr>
              <a:buSzPct val="25000"/>
            </a:pPr>
            <a:r>
              <a:rPr lang="en-US" sz="16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Incentive-based insurance</a:t>
            </a:r>
          </a:p>
        </p:txBody>
      </p:sp>
      <p:sp>
        <p:nvSpPr>
          <p:cNvPr id="537" name="Shape 537"/>
          <p:cNvSpPr/>
          <p:nvPr/>
        </p:nvSpPr>
        <p:spPr>
          <a:xfrm>
            <a:off x="8144672" y="5143579"/>
            <a:ext cx="3117963" cy="800219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sz="16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rPr>
              <a:t>ADTECH</a:t>
            </a:r>
          </a:p>
          <a:p>
            <a:pPr>
              <a:buSzPct val="25000"/>
            </a:pPr>
            <a:r>
              <a:rPr lang="en-US" sz="16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Segmentation analytics</a:t>
            </a:r>
          </a:p>
          <a:p>
            <a:endParaRPr sz="1200">
              <a:solidFill>
                <a:srgbClr val="7F7F7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2492279" y="1850208"/>
            <a:ext cx="3113053" cy="98488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sz="16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rPr>
              <a:t>FINANCIAL SERVICES</a:t>
            </a:r>
          </a:p>
          <a:p>
            <a:pPr>
              <a:buSzPct val="25000"/>
            </a:pPr>
            <a:r>
              <a:rPr lang="en-US" sz="1333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Trading model generation</a:t>
            </a:r>
          </a:p>
          <a:p>
            <a:pPr>
              <a:buSzPct val="25000"/>
            </a:pPr>
            <a:r>
              <a:rPr lang="en-US" sz="1333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Real-time Risk</a:t>
            </a:r>
          </a:p>
          <a:p>
            <a:pPr>
              <a:buSzPct val="25000"/>
            </a:pPr>
            <a:r>
              <a:rPr lang="en-US" sz="1333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Fraud Anomaly Detection</a:t>
            </a:r>
          </a:p>
        </p:txBody>
      </p:sp>
      <p:sp>
        <p:nvSpPr>
          <p:cNvPr id="539" name="Shape 539"/>
          <p:cNvSpPr/>
          <p:nvPr/>
        </p:nvSpPr>
        <p:spPr>
          <a:xfrm>
            <a:off x="880386" y="1880927"/>
            <a:ext cx="867988" cy="867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40" name="Shape 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228" y="4926152"/>
            <a:ext cx="935419" cy="935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3689" y="1949931"/>
            <a:ext cx="729891" cy="729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5260" y="3582007"/>
            <a:ext cx="681995" cy="68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2923" y="3495612"/>
            <a:ext cx="803432" cy="80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6678274" y="5124921"/>
            <a:ext cx="639831" cy="63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7265" y="1964872"/>
            <a:ext cx="714755" cy="714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buSzPct val="25000"/>
            </a:pPr>
            <a: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How is </a:t>
            </a:r>
            <a:r>
              <a:rPr lang="en-US" dirty="0" err="1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 being used?</a:t>
            </a:r>
            <a:b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Verizon Wireless - Valuing speed and visualization</a:t>
            </a:r>
          </a:p>
        </p:txBody>
      </p:sp>
      <p:sp>
        <p:nvSpPr>
          <p:cNvPr id="551" name="Shape 551"/>
          <p:cNvSpPr txBox="1">
            <a:spLocks noGrp="1"/>
          </p:cNvSpPr>
          <p:nvPr>
            <p:ph type="sldNum" sz="quarter" idx="12"/>
          </p:nvPr>
        </p:nvSpPr>
        <p:spPr>
          <a:xfrm>
            <a:off x="838200" y="6356350"/>
            <a:ext cx="705787" cy="3651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23</a:t>
            </a:fld>
            <a:endParaRPr lang="en-US" dirty="0">
              <a:ea typeface="Gill Sans"/>
              <a:cs typeface="Gill Sans"/>
              <a:sym typeface="Gill Sans"/>
            </a:endParaRPr>
          </a:p>
        </p:txBody>
      </p:sp>
      <p:sp>
        <p:nvSpPr>
          <p:cNvPr id="553" name="Shape 553"/>
          <p:cNvSpPr txBox="1"/>
          <p:nvPr/>
        </p:nvSpPr>
        <p:spPr>
          <a:xfrm>
            <a:off x="2336062" y="1792478"/>
            <a:ext cx="9464052" cy="972648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24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How does interactive analysis with </a:t>
            </a:r>
            <a:r>
              <a:rPr lang="en-US" sz="2400" dirty="0" err="1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sz="24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 Immerse allow Verizon to improve System Health?  </a:t>
            </a:r>
          </a:p>
        </p:txBody>
      </p:sp>
      <p:pic>
        <p:nvPicPr>
          <p:cNvPr id="554" name="Shape 5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208" y="1792478"/>
            <a:ext cx="975115" cy="886468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/>
          <p:nvPr/>
        </p:nvSpPr>
        <p:spPr>
          <a:xfrm>
            <a:off x="854967" y="3093450"/>
            <a:ext cx="4902021" cy="2920457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sz="2133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Ease &amp; Speed of Interactivity allowed analysts to see patterns of previously unknown issues using visual data</a:t>
            </a:r>
          </a:p>
          <a:p>
            <a:pPr marL="14817" lvl="1" indent="-14817">
              <a:spcBef>
                <a:spcPts val="1440"/>
              </a:spcBef>
              <a:buSzPct val="25000"/>
            </a:pPr>
            <a:r>
              <a:rPr lang="en-US" sz="1867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Macro view: </a:t>
            </a:r>
            <a:r>
              <a:rPr lang="en-US" sz="1867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Bird’s eye view of patterns </a:t>
            </a:r>
            <a:br>
              <a:rPr lang="en-US" sz="1867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867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– can see both data over 1 month vs. 1 day</a:t>
            </a:r>
          </a:p>
          <a:p>
            <a:pPr marL="14817" lvl="1" indent="-14817">
              <a:spcBef>
                <a:spcPts val="1440"/>
              </a:spcBef>
              <a:buSzPct val="25000"/>
            </a:pPr>
            <a:r>
              <a:rPr lang="en-US" sz="1867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Individual device events: </a:t>
            </a:r>
            <a:r>
              <a:rPr lang="en-US" sz="1867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Amongst billions </a:t>
            </a:r>
            <a:br>
              <a:rPr lang="en-US" sz="1867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867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of events, see patterns of events </a:t>
            </a:r>
            <a:r>
              <a:rPr lang="en-US" sz="1867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and drill down to single event</a:t>
            </a:r>
          </a:p>
        </p:txBody>
      </p:sp>
      <p:pic>
        <p:nvPicPr>
          <p:cNvPr id="556" name="Shape 5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6342" y="2507523"/>
            <a:ext cx="2513139" cy="59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Shape 5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4181" y="3171274"/>
            <a:ext cx="5336809" cy="259445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5849241" y="5816147"/>
            <a:ext cx="4643968" cy="45140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067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Note: Example </a:t>
            </a:r>
            <a:r>
              <a:rPr lang="en-US" sz="1067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MapD</a:t>
            </a:r>
            <a:r>
              <a:rPr lang="en-US" sz="1067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Immerse dashboard pictured. This is NOT representative of an actual Verizon dashboard.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buSzPct val="25000"/>
            </a:pPr>
            <a: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How is </a:t>
            </a:r>
            <a:r>
              <a:rPr lang="en-US" dirty="0" err="1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 being used?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/>
            </a:r>
            <a:br>
              <a:rPr lang="en-US" dirty="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 dirty="0" err="1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Simulmedia</a:t>
            </a:r>
            <a:r>
              <a:rPr lang="en-US" sz="2400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 – Exploring Target Audience Segmentation &amp; Ad Delivery Performance</a:t>
            </a:r>
          </a:p>
        </p:txBody>
      </p:sp>
      <p:sp>
        <p:nvSpPr>
          <p:cNvPr id="564" name="Shape 564"/>
          <p:cNvSpPr txBox="1">
            <a:spLocks noGrp="1"/>
          </p:cNvSpPr>
          <p:nvPr>
            <p:ph type="sldNum" sz="quarter" idx="12"/>
          </p:nvPr>
        </p:nvSpPr>
        <p:spPr>
          <a:xfrm>
            <a:off x="1230086" y="6365681"/>
            <a:ext cx="615846" cy="3651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24</a:t>
            </a:fld>
            <a:endParaRPr lang="en-US" dirty="0">
              <a:ea typeface="Gill Sans"/>
              <a:cs typeface="Gill Sans"/>
              <a:sym typeface="Gill Sans"/>
            </a:endParaRPr>
          </a:p>
        </p:txBody>
      </p:sp>
      <p:sp>
        <p:nvSpPr>
          <p:cNvPr id="566" name="Shape 566"/>
          <p:cNvSpPr txBox="1"/>
          <p:nvPr/>
        </p:nvSpPr>
        <p:spPr>
          <a:xfrm>
            <a:off x="882483" y="1592439"/>
            <a:ext cx="10794376" cy="972648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24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How does </a:t>
            </a:r>
            <a:r>
              <a:rPr lang="en-US" sz="2400" dirty="0" err="1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sz="24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 solve </a:t>
            </a:r>
            <a:r>
              <a:rPr lang="en-US" sz="2400" dirty="0" err="1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Simulmedia’s</a:t>
            </a:r>
            <a:r>
              <a:rPr lang="en-US" sz="24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 analytics challenge of slow </a:t>
            </a:r>
          </a:p>
          <a:p>
            <a:pPr>
              <a:buClr>
                <a:schemeClr val="accent1"/>
              </a:buClr>
              <a:buSzPct val="25000"/>
            </a:pPr>
            <a:r>
              <a:rPr lang="en-US" sz="24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query times &amp; ability to explore data freely</a:t>
            </a:r>
            <a:r>
              <a:rPr lang="en-US" sz="2400" dirty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</a:p>
        </p:txBody>
      </p:sp>
      <p:sp>
        <p:nvSpPr>
          <p:cNvPr id="567" name="Shape 567"/>
          <p:cNvSpPr/>
          <p:nvPr/>
        </p:nvSpPr>
        <p:spPr>
          <a:xfrm>
            <a:off x="5649264" y="4023060"/>
            <a:ext cx="5526933" cy="2322003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marL="14817" lvl="1" indent="-14817">
              <a:buSzPct val="25000"/>
            </a:pPr>
            <a:r>
              <a:rPr lang="en-US" sz="1867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Democratizing real-time data discovery: </a:t>
            </a:r>
            <a:r>
              <a:rPr lang="en-US" sz="1867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Sales &amp; clients team able to analyze data with their prospects &amp; customers without the help of the engineering team</a:t>
            </a:r>
          </a:p>
          <a:p>
            <a:pPr marL="14817" lvl="1" indent="-14817">
              <a:spcBef>
                <a:spcPts val="1440"/>
              </a:spcBef>
              <a:buSzPct val="25000"/>
            </a:pPr>
            <a:r>
              <a:rPr lang="en-US" sz="1867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Speed-of-thought interactivity: </a:t>
            </a:r>
            <a:r>
              <a:rPr lang="en-US" sz="1867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Able to zoom into different audience segments by media market without waiting for queries to run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909102" y="5548903"/>
            <a:ext cx="4109712" cy="42044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rgbClr val="A5A5A5"/>
              </a:buClr>
              <a:buSzPct val="25000"/>
            </a:pPr>
            <a:r>
              <a:rPr lang="en-US" sz="1067" dirty="0">
                <a:solidFill>
                  <a:srgbClr val="A5A5A5"/>
                </a:solidFill>
                <a:latin typeface="Cabin"/>
                <a:ea typeface="Cabin"/>
                <a:cs typeface="Cabin"/>
                <a:sym typeface="Cabin"/>
              </a:rPr>
              <a:t>Note: Example </a:t>
            </a:r>
            <a:r>
              <a:rPr lang="en-US" sz="1067" dirty="0" err="1">
                <a:solidFill>
                  <a:srgbClr val="A5A5A5"/>
                </a:solidFill>
                <a:latin typeface="Cabin"/>
                <a:ea typeface="Cabin"/>
                <a:cs typeface="Cabin"/>
                <a:sym typeface="Cabin"/>
              </a:rPr>
              <a:t>MapD</a:t>
            </a:r>
            <a:r>
              <a:rPr lang="en-US" sz="1067" dirty="0">
                <a:solidFill>
                  <a:srgbClr val="A5A5A5"/>
                </a:solidFill>
                <a:latin typeface="Cabin"/>
                <a:ea typeface="Cabin"/>
                <a:cs typeface="Cabin"/>
                <a:sym typeface="Cabin"/>
              </a:rPr>
              <a:t> Immerse dashboard pictured. </a:t>
            </a:r>
          </a:p>
          <a:p>
            <a:pPr>
              <a:buClr>
                <a:srgbClr val="A5A5A5"/>
              </a:buClr>
              <a:buSzPct val="25000"/>
            </a:pPr>
            <a:r>
              <a:rPr lang="en-US" sz="1067" dirty="0">
                <a:solidFill>
                  <a:srgbClr val="A5A5A5"/>
                </a:solidFill>
                <a:latin typeface="Cabin"/>
                <a:ea typeface="Cabin"/>
                <a:cs typeface="Cabin"/>
                <a:sym typeface="Cabin"/>
              </a:rPr>
              <a:t>This is NOT representative of an actual </a:t>
            </a:r>
            <a:r>
              <a:rPr lang="en-US" sz="1067" dirty="0" err="1">
                <a:solidFill>
                  <a:srgbClr val="A5A5A5"/>
                </a:solidFill>
                <a:latin typeface="Cabin"/>
                <a:ea typeface="Cabin"/>
                <a:cs typeface="Cabin"/>
                <a:sym typeface="Cabin"/>
              </a:rPr>
              <a:t>Simulmedia</a:t>
            </a:r>
            <a:r>
              <a:rPr lang="en-US" sz="1067" dirty="0">
                <a:solidFill>
                  <a:srgbClr val="A5A5A5"/>
                </a:solidFill>
                <a:latin typeface="Cabin"/>
                <a:ea typeface="Cabin"/>
                <a:cs typeface="Cabin"/>
                <a:sym typeface="Cabin"/>
              </a:rPr>
              <a:t> dashboard.</a:t>
            </a:r>
          </a:p>
        </p:txBody>
      </p:sp>
      <p:pic>
        <p:nvPicPr>
          <p:cNvPr id="569" name="Shape 5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748" y="2797733"/>
            <a:ext cx="3854593" cy="67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086" y="3492005"/>
            <a:ext cx="4378480" cy="202430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Shape 571"/>
          <p:cNvSpPr/>
          <p:nvPr/>
        </p:nvSpPr>
        <p:spPr>
          <a:xfrm>
            <a:off x="5649263" y="2694998"/>
            <a:ext cx="5877520" cy="98488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sz="2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Running complex queries on American TV behavior &amp; demographic data in real-time for customers to drive insights &amp; ad-buys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dirty="0" err="1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 Customers</a:t>
            </a:r>
          </a:p>
        </p:txBody>
      </p:sp>
      <p:sp>
        <p:nvSpPr>
          <p:cNvPr id="577" name="Shape 577"/>
          <p:cNvSpPr txBox="1">
            <a:spLocks noGrp="1"/>
          </p:cNvSpPr>
          <p:nvPr>
            <p:ph type="sldNum" sz="quarter" idx="12"/>
          </p:nvPr>
        </p:nvSpPr>
        <p:spPr>
          <a:xfrm>
            <a:off x="838200" y="6356350"/>
            <a:ext cx="630836" cy="3651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fld id="{00000000-1234-1234-1234-123412341234}" type="slidenum">
              <a:rPr lang="en-US">
                <a:ea typeface="Gill Sans"/>
                <a:cs typeface="Gill Sans"/>
                <a:sym typeface="Gill Sans"/>
              </a:rPr>
              <a:pPr algn="ctr">
                <a:buClr>
                  <a:srgbClr val="000000"/>
                </a:buClr>
                <a:buSzPct val="25000"/>
              </a:pPr>
              <a:t>25</a:t>
            </a:fld>
            <a:endParaRPr lang="en-US" dirty="0">
              <a:ea typeface="Gill Sans"/>
              <a:cs typeface="Gill Sans"/>
              <a:sym typeface="Gill Sans"/>
            </a:endParaRPr>
          </a:p>
        </p:txBody>
      </p:sp>
      <p:sp>
        <p:nvSpPr>
          <p:cNvPr id="579" name="Shape 579" descr="https://www.mapd.com/assets/static/images/scalable.svg"/>
          <p:cNvSpPr/>
          <p:nvPr/>
        </p:nvSpPr>
        <p:spPr>
          <a:xfrm>
            <a:off x="0" y="0"/>
            <a:ext cx="406400" cy="40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4605" y="2960264"/>
            <a:ext cx="2532380" cy="83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1299" y="2480703"/>
            <a:ext cx="1677087" cy="167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6896" y="4335952"/>
            <a:ext cx="2006667" cy="200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4326" y="1224704"/>
            <a:ext cx="2032913" cy="91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28340" y="1067006"/>
            <a:ext cx="1738613" cy="123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00579" y="3040595"/>
            <a:ext cx="1721679" cy="66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72398" y="2726815"/>
            <a:ext cx="1520012" cy="152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47488" y="4861087"/>
            <a:ext cx="2379491" cy="101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58730" y="1437691"/>
            <a:ext cx="2204757" cy="49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03928" y="4663985"/>
            <a:ext cx="1315491" cy="127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Shape 5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64326" y="4979346"/>
            <a:ext cx="2221897" cy="77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8730" y="2505786"/>
            <a:ext cx="1737812" cy="173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704940" y="1414432"/>
            <a:ext cx="2713251" cy="80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sldNum" idx="4294967295"/>
          </p:nvPr>
        </p:nvSpPr>
        <p:spPr>
          <a:xfrm>
            <a:off x="0" y="6496050"/>
            <a:ext cx="706438" cy="363538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 sz="1067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26</a:t>
            </a:fld>
            <a:endParaRPr lang="en-US" sz="1067">
              <a:solidFill>
                <a:srgbClr val="88888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3517128" y="2879625"/>
            <a:ext cx="5376400" cy="1720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5333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H2O.ai Use Cases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buSzPct val="25000"/>
            </a:pPr>
            <a: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How is H2O.ai being used?</a:t>
            </a:r>
          </a:p>
        </p:txBody>
      </p:sp>
      <p:sp>
        <p:nvSpPr>
          <p:cNvPr id="604" name="Shape 60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121900" tIns="60933" rIns="121900" bIns="60933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888888"/>
                </a:buClr>
                <a:buSzPct val="25000"/>
              </a:pPr>
              <a:t>27</a:t>
            </a:fld>
            <a:endParaRPr lang="en-US" dirty="0"/>
          </a:p>
        </p:txBody>
      </p:sp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0" y="1533349"/>
            <a:ext cx="1054100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28</a:t>
            </a:fld>
            <a:endParaRPr lang="en-US"/>
          </a:p>
        </p:txBody>
      </p:sp>
      <p:sp>
        <p:nvSpPr>
          <p:cNvPr id="613" name="Shape 613"/>
          <p:cNvSpPr txBox="1">
            <a:spLocks noGrp="1"/>
          </p:cNvSpPr>
          <p:nvPr>
            <p:ph type="title"/>
          </p:nvPr>
        </p:nvSpPr>
        <p:spPr>
          <a:xfrm>
            <a:off x="673308" y="4700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buSzPct val="25000"/>
            </a:pPr>
            <a: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How is H2O.ai being used?</a:t>
            </a:r>
            <a:b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Financial services</a:t>
            </a:r>
          </a:p>
        </p:txBody>
      </p:sp>
      <p:sp>
        <p:nvSpPr>
          <p:cNvPr id="614" name="Shape 614"/>
          <p:cNvSpPr txBox="1"/>
          <p:nvPr/>
        </p:nvSpPr>
        <p:spPr>
          <a:xfrm>
            <a:off x="648386" y="1958630"/>
            <a:ext cx="4715043" cy="49755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r>
              <a:rPr lang="en-US" sz="2400" dirty="0">
                <a:solidFill>
                  <a:srgbClr val="F1C232"/>
                </a:solidFill>
              </a:rPr>
              <a:t>Wholesale / Commercial Banking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663377" y="2651051"/>
            <a:ext cx="3648000" cy="524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609585" indent="-406390">
              <a:buSzPct val="100000"/>
              <a:buChar char="●"/>
            </a:pPr>
            <a:r>
              <a:rPr lang="en-US" sz="1600" dirty="0"/>
              <a:t>Know Your Customers (KYC)</a:t>
            </a:r>
          </a:p>
          <a:p>
            <a:pPr marL="609585" indent="-406390">
              <a:buSzPct val="100000"/>
              <a:buChar char="●"/>
            </a:pPr>
            <a:r>
              <a:rPr lang="en-US" sz="1600" dirty="0"/>
              <a:t>Anti-Money Laundering (AML)</a:t>
            </a:r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300" y="2362497"/>
            <a:ext cx="29464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/>
        </p:nvSpPr>
        <p:spPr>
          <a:xfrm>
            <a:off x="678367" y="3611105"/>
            <a:ext cx="3118718" cy="339462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r>
              <a:rPr lang="en-US" sz="2400">
                <a:solidFill>
                  <a:srgbClr val="F1C232"/>
                </a:solidFill>
              </a:rPr>
              <a:t>Retail Banking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678367" y="3950567"/>
            <a:ext cx="3430400" cy="972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609585" indent="-406390">
              <a:buSzPct val="100000"/>
              <a:buChar char="●"/>
            </a:pPr>
            <a:r>
              <a:rPr lang="en-US" sz="1600" dirty="0"/>
              <a:t>Deposit Fraud</a:t>
            </a:r>
          </a:p>
          <a:p>
            <a:pPr marL="609585" indent="-406390">
              <a:buSzPct val="100000"/>
              <a:buChar char="●"/>
            </a:pPr>
            <a:r>
              <a:rPr lang="en-US" sz="1600" dirty="0"/>
              <a:t>Customer Churn Prediction</a:t>
            </a:r>
          </a:p>
          <a:p>
            <a:pPr marL="609585" indent="-406390">
              <a:buSzPct val="100000"/>
              <a:buChar char="●"/>
            </a:pPr>
            <a:r>
              <a:rPr lang="en-US" sz="1600" dirty="0"/>
              <a:t>Auto-Loan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7550687" y="1753848"/>
            <a:ext cx="3257222" cy="386169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r>
              <a:rPr lang="en-US" sz="2400" dirty="0">
                <a:solidFill>
                  <a:srgbClr val="F1C232"/>
                </a:solidFill>
              </a:rPr>
              <a:t>IT Infrastructure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7580667" y="2184988"/>
            <a:ext cx="3696800" cy="776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609585" indent="-406390">
              <a:buSzPct val="100000"/>
              <a:buChar char="●"/>
            </a:pPr>
            <a:r>
              <a:rPr lang="en-US" sz="1600" dirty="0"/>
              <a:t>Security </a:t>
            </a:r>
            <a:r>
              <a:rPr lang="en-US" sz="1600" dirty="0" err="1"/>
              <a:t>Cyberlake</a:t>
            </a:r>
            <a:endParaRPr lang="en-US" sz="1600" dirty="0"/>
          </a:p>
          <a:p>
            <a:pPr marL="609585" indent="-406390">
              <a:buSzPct val="100000"/>
              <a:buChar char="●"/>
            </a:pPr>
            <a:r>
              <a:rPr lang="en-US" sz="1600" dirty="0" err="1"/>
              <a:t>DoS</a:t>
            </a:r>
            <a:r>
              <a:rPr lang="en-US" sz="1600" dirty="0"/>
              <a:t> Detection and Protection</a:t>
            </a:r>
          </a:p>
          <a:p>
            <a:pPr marL="609585" indent="-406390">
              <a:buSzPct val="100000"/>
              <a:buChar char="●"/>
            </a:pPr>
            <a:r>
              <a:rPr lang="en-US" sz="1600" dirty="0"/>
              <a:t>Master Data Management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7580666" y="3507698"/>
            <a:ext cx="3751897" cy="442869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r>
              <a:rPr lang="en-US" sz="2400">
                <a:solidFill>
                  <a:srgbClr val="F1C232"/>
                </a:solidFill>
              </a:rPr>
              <a:t>Card/Payments Business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580667" y="3950567"/>
            <a:ext cx="2792400" cy="1022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609585" indent="-406390">
              <a:buSzPct val="100000"/>
              <a:buChar char="●"/>
            </a:pPr>
            <a:r>
              <a:rPr lang="en-US" sz="1600" dirty="0"/>
              <a:t>Transaction Frauds</a:t>
            </a:r>
          </a:p>
          <a:p>
            <a:pPr marL="609585" indent="-406390">
              <a:buSzPct val="100000"/>
              <a:buChar char="●"/>
            </a:pPr>
            <a:r>
              <a:rPr lang="en-US" sz="1600" dirty="0"/>
              <a:t>Real-time Targeting</a:t>
            </a:r>
          </a:p>
          <a:p>
            <a:pPr marL="609585" indent="-406390">
              <a:buSzPct val="100000"/>
              <a:buChar char="●"/>
            </a:pPr>
            <a:r>
              <a:rPr lang="en-US" sz="1600" dirty="0"/>
              <a:t>Credit Risk Scoring</a:t>
            </a:r>
          </a:p>
          <a:p>
            <a:pPr marL="609585" indent="-406390">
              <a:buSzPct val="100000"/>
              <a:buChar char="●"/>
            </a:pPr>
            <a:r>
              <a:rPr lang="en-US" sz="1600" dirty="0"/>
              <a:t>In-Context Promotion</a:t>
            </a:r>
          </a:p>
        </p:txBody>
      </p:sp>
      <p:pic>
        <p:nvPicPr>
          <p:cNvPr id="623" name="Shape 6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5231567"/>
            <a:ext cx="12192001" cy="1481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>
            <a:spLocks noGrp="1"/>
          </p:cNvSpPr>
          <p:nvPr>
            <p:ph type="sldNum" sz="quarter" idx="12"/>
          </p:nvPr>
        </p:nvSpPr>
        <p:spPr>
          <a:xfrm>
            <a:off x="457200" y="6492875"/>
            <a:ext cx="708025" cy="365125"/>
          </a:xfrm>
          <a:prstGeom prst="rect">
            <a:avLst/>
          </a:prstGeom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630" name="Shape 630"/>
          <p:cNvSpPr txBox="1">
            <a:spLocks noGrp="1"/>
          </p:cNvSpPr>
          <p:nvPr>
            <p:ph type="title" idx="4294967295"/>
          </p:nvPr>
        </p:nvSpPr>
        <p:spPr>
          <a:xfrm>
            <a:off x="886919" y="45201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buSzPct val="25000"/>
            </a:pPr>
            <a: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How is H2O.ai being used?</a:t>
            </a:r>
            <a:b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Healthcare</a:t>
            </a: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269" y="1779537"/>
            <a:ext cx="9182100" cy="4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5702300"/>
            <a:ext cx="12192001" cy="11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0" y="1387955"/>
            <a:ext cx="5934304" cy="4561290"/>
          </a:xfrm>
          <a:prstGeom prst="rect">
            <a:avLst/>
          </a:prstGeom>
          <a:solidFill>
            <a:srgbClr val="78D1EF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1688736" y="3108092"/>
            <a:ext cx="2099229" cy="528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5949244" y="1392483"/>
            <a:ext cx="6242756" cy="4556761"/>
          </a:xfrm>
          <a:prstGeom prst="rect">
            <a:avLst/>
          </a:prstGeom>
          <a:solidFill>
            <a:srgbClr val="03A4E7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3944" y="2640675"/>
            <a:ext cx="3245816" cy="262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3</a:t>
            </a:fld>
            <a:endParaRPr lang="en-US"/>
          </a:p>
        </p:txBody>
      </p:sp>
      <p:grpSp>
        <p:nvGrpSpPr>
          <p:cNvPr id="196" name="Shape 196"/>
          <p:cNvGrpSpPr/>
          <p:nvPr/>
        </p:nvGrpSpPr>
        <p:grpSpPr>
          <a:xfrm>
            <a:off x="7664527" y="2325509"/>
            <a:ext cx="2856717" cy="264863"/>
            <a:chOff x="967927" y="1931988"/>
            <a:chExt cx="2719989" cy="392906"/>
          </a:xfrm>
        </p:grpSpPr>
        <p:grpSp>
          <p:nvGrpSpPr>
            <p:cNvPr id="197" name="Shape 197"/>
            <p:cNvGrpSpPr/>
            <p:nvPr/>
          </p:nvGrpSpPr>
          <p:grpSpPr>
            <a:xfrm>
              <a:off x="1226120" y="1931988"/>
              <a:ext cx="1975868" cy="392906"/>
              <a:chOff x="1162620" y="1931988"/>
              <a:chExt cx="1975868" cy="392906"/>
            </a:xfrm>
          </p:grpSpPr>
          <p:cxnSp>
            <p:nvCxnSpPr>
              <p:cNvPr id="198" name="Shape 198"/>
              <p:cNvCxnSpPr/>
              <p:nvPr/>
            </p:nvCxnSpPr>
            <p:spPr>
              <a:xfrm rot="5400000">
                <a:off x="96696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199" name="Shape 199"/>
              <p:cNvCxnSpPr/>
              <p:nvPr/>
            </p:nvCxnSpPr>
            <p:spPr>
              <a:xfrm rot="5400000">
                <a:off x="121374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00" name="Shape 200"/>
              <p:cNvCxnSpPr/>
              <p:nvPr/>
            </p:nvCxnSpPr>
            <p:spPr>
              <a:xfrm rot="5400000">
                <a:off x="146053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01" name="Shape 201"/>
              <p:cNvCxnSpPr/>
              <p:nvPr/>
            </p:nvCxnSpPr>
            <p:spPr>
              <a:xfrm rot="5400000">
                <a:off x="170731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02" name="Shape 202"/>
              <p:cNvCxnSpPr/>
              <p:nvPr/>
            </p:nvCxnSpPr>
            <p:spPr>
              <a:xfrm rot="5400000">
                <a:off x="195410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03" name="Shape 203"/>
              <p:cNvCxnSpPr/>
              <p:nvPr/>
            </p:nvCxnSpPr>
            <p:spPr>
              <a:xfrm rot="5400000">
                <a:off x="220088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04" name="Shape 204"/>
              <p:cNvCxnSpPr/>
              <p:nvPr/>
            </p:nvCxnSpPr>
            <p:spPr>
              <a:xfrm rot="5400000">
                <a:off x="244767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05" name="Shape 205"/>
              <p:cNvCxnSpPr/>
              <p:nvPr/>
            </p:nvCxnSpPr>
            <p:spPr>
              <a:xfrm rot="5400000">
                <a:off x="269445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06" name="Shape 206"/>
              <p:cNvCxnSpPr/>
              <p:nvPr/>
            </p:nvCxnSpPr>
            <p:spPr>
              <a:xfrm rot="5400000">
                <a:off x="294124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</p:grpSp>
        <p:grpSp>
          <p:nvGrpSpPr>
            <p:cNvPr id="207" name="Shape 207"/>
            <p:cNvGrpSpPr/>
            <p:nvPr/>
          </p:nvGrpSpPr>
          <p:grpSpPr>
            <a:xfrm>
              <a:off x="3439543" y="1931988"/>
              <a:ext cx="248373" cy="392906"/>
              <a:chOff x="1162620" y="1931988"/>
              <a:chExt cx="248373" cy="392906"/>
            </a:xfrm>
          </p:grpSpPr>
          <p:cxnSp>
            <p:nvCxnSpPr>
              <p:cNvPr id="208" name="Shape 208"/>
              <p:cNvCxnSpPr/>
              <p:nvPr/>
            </p:nvCxnSpPr>
            <p:spPr>
              <a:xfrm rot="5400000">
                <a:off x="96696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09" name="Shape 209"/>
              <p:cNvCxnSpPr/>
              <p:nvPr/>
            </p:nvCxnSpPr>
            <p:spPr>
              <a:xfrm rot="5400000">
                <a:off x="121374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</p:grpSp>
        <p:cxnSp>
          <p:nvCxnSpPr>
            <p:cNvPr id="210" name="Shape 210"/>
            <p:cNvCxnSpPr/>
            <p:nvPr/>
          </p:nvCxnSpPr>
          <p:spPr>
            <a:xfrm rot="5400000">
              <a:off x="772268" y="2127647"/>
              <a:ext cx="392906" cy="158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sp>
        <p:nvSpPr>
          <p:cNvPr id="211" name="Shape 211"/>
          <p:cNvSpPr txBox="1"/>
          <p:nvPr/>
        </p:nvSpPr>
        <p:spPr>
          <a:xfrm>
            <a:off x="7523036" y="1584178"/>
            <a:ext cx="3099809" cy="553997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algn="ctr">
              <a:buSzPct val="25000"/>
            </a:pPr>
            <a: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GPU Processing</a:t>
            </a:r>
          </a:p>
        </p:txBody>
      </p:sp>
      <p:pic>
        <p:nvPicPr>
          <p:cNvPr id="212" name="Shape 212" descr="MapD PPT Template-1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8152" y="3104666"/>
            <a:ext cx="2034768" cy="50439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1235946" y="1615702"/>
            <a:ext cx="3096153" cy="882293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algn="ctr">
              <a:buSzPct val="25000"/>
            </a:pPr>
            <a:r>
              <a:rPr lang="en-US" sz="28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CPU Processing</a:t>
            </a:r>
          </a:p>
          <a:p>
            <a:pPr algn="ctr">
              <a:spcBef>
                <a:spcPts val="3"/>
              </a:spcBef>
              <a:buSzPct val="25000"/>
            </a:pPr>
            <a:r>
              <a:rPr lang="en-US" sz="2133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(Traditional)</a:t>
            </a:r>
          </a:p>
        </p:txBody>
      </p:sp>
      <p:grpSp>
        <p:nvGrpSpPr>
          <p:cNvPr id="214" name="Shape 214"/>
          <p:cNvGrpSpPr/>
          <p:nvPr/>
        </p:nvGrpSpPr>
        <p:grpSpPr>
          <a:xfrm>
            <a:off x="1910457" y="2632590"/>
            <a:ext cx="1667023" cy="337481"/>
            <a:chOff x="6497912" y="2068672"/>
            <a:chExt cx="1667022" cy="256222"/>
          </a:xfrm>
        </p:grpSpPr>
        <p:cxnSp>
          <p:nvCxnSpPr>
            <p:cNvPr id="215" name="Shape 215"/>
            <p:cNvCxnSpPr/>
            <p:nvPr/>
          </p:nvCxnSpPr>
          <p:spPr>
            <a:xfrm rot="5400000">
              <a:off x="6370595" y="2195989"/>
              <a:ext cx="256222" cy="158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16" name="Shape 216"/>
            <p:cNvCxnSpPr/>
            <p:nvPr/>
          </p:nvCxnSpPr>
          <p:spPr>
            <a:xfrm rot="5400000">
              <a:off x="6609429" y="2195989"/>
              <a:ext cx="256222" cy="158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17" name="Shape 217"/>
            <p:cNvCxnSpPr/>
            <p:nvPr/>
          </p:nvCxnSpPr>
          <p:spPr>
            <a:xfrm rot="5400000">
              <a:off x="6849810" y="2195989"/>
              <a:ext cx="256222" cy="158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18" name="Shape 218"/>
            <p:cNvCxnSpPr/>
            <p:nvPr/>
          </p:nvCxnSpPr>
          <p:spPr>
            <a:xfrm rot="5400000">
              <a:off x="7088644" y="2195989"/>
              <a:ext cx="256222" cy="158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19" name="Shape 219"/>
            <p:cNvCxnSpPr/>
            <p:nvPr/>
          </p:nvCxnSpPr>
          <p:spPr>
            <a:xfrm rot="5400000">
              <a:off x="7327478" y="2195989"/>
              <a:ext cx="256222" cy="158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20" name="Shape 220"/>
            <p:cNvCxnSpPr/>
            <p:nvPr/>
          </p:nvCxnSpPr>
          <p:spPr>
            <a:xfrm rot="5400000">
              <a:off x="7558361" y="2195989"/>
              <a:ext cx="256222" cy="158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21" name="Shape 221"/>
            <p:cNvCxnSpPr/>
            <p:nvPr/>
          </p:nvCxnSpPr>
          <p:spPr>
            <a:xfrm rot="5400000">
              <a:off x="7797195" y="2195989"/>
              <a:ext cx="256222" cy="158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22" name="Shape 222"/>
            <p:cNvCxnSpPr/>
            <p:nvPr/>
          </p:nvCxnSpPr>
          <p:spPr>
            <a:xfrm rot="5400000">
              <a:off x="8036029" y="2195989"/>
              <a:ext cx="256222" cy="158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sp>
        <p:nvSpPr>
          <p:cNvPr id="223" name="Shape 223"/>
          <p:cNvSpPr/>
          <p:nvPr/>
        </p:nvSpPr>
        <p:spPr>
          <a:xfrm>
            <a:off x="8028512" y="3221065"/>
            <a:ext cx="2113339" cy="1333265"/>
          </a:xfrm>
          <a:prstGeom prst="roundRect">
            <a:avLst>
              <a:gd name="adj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30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39,936 Cores</a:t>
            </a:r>
            <a:r>
              <a:rPr lang="en-US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grpSp>
        <p:nvGrpSpPr>
          <p:cNvPr id="225" name="Shape 225"/>
          <p:cNvGrpSpPr/>
          <p:nvPr/>
        </p:nvGrpSpPr>
        <p:grpSpPr>
          <a:xfrm rot="10800000">
            <a:off x="7693388" y="5377499"/>
            <a:ext cx="2856717" cy="264863"/>
            <a:chOff x="967927" y="1931988"/>
            <a:chExt cx="2719989" cy="392906"/>
          </a:xfrm>
        </p:grpSpPr>
        <p:grpSp>
          <p:nvGrpSpPr>
            <p:cNvPr id="226" name="Shape 226"/>
            <p:cNvGrpSpPr/>
            <p:nvPr/>
          </p:nvGrpSpPr>
          <p:grpSpPr>
            <a:xfrm>
              <a:off x="1226120" y="1931988"/>
              <a:ext cx="1975868" cy="392906"/>
              <a:chOff x="1162620" y="1931988"/>
              <a:chExt cx="1975868" cy="392906"/>
            </a:xfrm>
          </p:grpSpPr>
          <p:cxnSp>
            <p:nvCxnSpPr>
              <p:cNvPr id="227" name="Shape 227"/>
              <p:cNvCxnSpPr/>
              <p:nvPr/>
            </p:nvCxnSpPr>
            <p:spPr>
              <a:xfrm rot="5400000">
                <a:off x="96696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28" name="Shape 228"/>
              <p:cNvCxnSpPr/>
              <p:nvPr/>
            </p:nvCxnSpPr>
            <p:spPr>
              <a:xfrm rot="5400000">
                <a:off x="121374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29" name="Shape 229"/>
              <p:cNvCxnSpPr/>
              <p:nvPr/>
            </p:nvCxnSpPr>
            <p:spPr>
              <a:xfrm rot="5400000">
                <a:off x="146053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30" name="Shape 230"/>
              <p:cNvCxnSpPr/>
              <p:nvPr/>
            </p:nvCxnSpPr>
            <p:spPr>
              <a:xfrm rot="5400000">
                <a:off x="170731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31" name="Shape 231"/>
              <p:cNvCxnSpPr/>
              <p:nvPr/>
            </p:nvCxnSpPr>
            <p:spPr>
              <a:xfrm rot="5400000">
                <a:off x="195410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32" name="Shape 232"/>
              <p:cNvCxnSpPr/>
              <p:nvPr/>
            </p:nvCxnSpPr>
            <p:spPr>
              <a:xfrm rot="5400000">
                <a:off x="220088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33" name="Shape 233"/>
              <p:cNvCxnSpPr/>
              <p:nvPr/>
            </p:nvCxnSpPr>
            <p:spPr>
              <a:xfrm rot="5400000">
                <a:off x="244767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34" name="Shape 234"/>
              <p:cNvCxnSpPr/>
              <p:nvPr/>
            </p:nvCxnSpPr>
            <p:spPr>
              <a:xfrm rot="5400000">
                <a:off x="269445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35" name="Shape 235"/>
              <p:cNvCxnSpPr/>
              <p:nvPr/>
            </p:nvCxnSpPr>
            <p:spPr>
              <a:xfrm rot="5400000">
                <a:off x="294124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</p:grpSp>
        <p:grpSp>
          <p:nvGrpSpPr>
            <p:cNvPr id="236" name="Shape 236"/>
            <p:cNvGrpSpPr/>
            <p:nvPr/>
          </p:nvGrpSpPr>
          <p:grpSpPr>
            <a:xfrm>
              <a:off x="3439543" y="1931988"/>
              <a:ext cx="248373" cy="392906"/>
              <a:chOff x="1162620" y="1931988"/>
              <a:chExt cx="248373" cy="392906"/>
            </a:xfrm>
          </p:grpSpPr>
          <p:cxnSp>
            <p:nvCxnSpPr>
              <p:cNvPr id="237" name="Shape 237"/>
              <p:cNvCxnSpPr/>
              <p:nvPr/>
            </p:nvCxnSpPr>
            <p:spPr>
              <a:xfrm rot="5400000">
                <a:off x="96696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38" name="Shape 238"/>
              <p:cNvCxnSpPr/>
              <p:nvPr/>
            </p:nvCxnSpPr>
            <p:spPr>
              <a:xfrm rot="5400000">
                <a:off x="121374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</p:grpSp>
        <p:cxnSp>
          <p:nvCxnSpPr>
            <p:cNvPr id="239" name="Shape 239"/>
            <p:cNvCxnSpPr/>
            <p:nvPr/>
          </p:nvCxnSpPr>
          <p:spPr>
            <a:xfrm rot="5400000">
              <a:off x="772268" y="2127647"/>
              <a:ext cx="392906" cy="1588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grpSp>
        <p:nvGrpSpPr>
          <p:cNvPr id="240" name="Shape 240"/>
          <p:cNvGrpSpPr/>
          <p:nvPr/>
        </p:nvGrpSpPr>
        <p:grpSpPr>
          <a:xfrm rot="5400000">
            <a:off x="9743048" y="3824735"/>
            <a:ext cx="2326355" cy="264863"/>
            <a:chOff x="1472905" y="1931988"/>
            <a:chExt cx="2215011" cy="392906"/>
          </a:xfrm>
        </p:grpSpPr>
        <p:grpSp>
          <p:nvGrpSpPr>
            <p:cNvPr id="241" name="Shape 241"/>
            <p:cNvGrpSpPr/>
            <p:nvPr/>
          </p:nvGrpSpPr>
          <p:grpSpPr>
            <a:xfrm>
              <a:off x="1472905" y="1931988"/>
              <a:ext cx="1729083" cy="392906"/>
              <a:chOff x="1409405" y="1931988"/>
              <a:chExt cx="1729083" cy="392906"/>
            </a:xfrm>
          </p:grpSpPr>
          <p:cxnSp>
            <p:nvCxnSpPr>
              <p:cNvPr id="242" name="Shape 242"/>
              <p:cNvCxnSpPr/>
              <p:nvPr/>
            </p:nvCxnSpPr>
            <p:spPr>
              <a:xfrm rot="5400000">
                <a:off x="121374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43" name="Shape 243"/>
              <p:cNvCxnSpPr/>
              <p:nvPr/>
            </p:nvCxnSpPr>
            <p:spPr>
              <a:xfrm rot="5400000">
                <a:off x="146053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44" name="Shape 244"/>
              <p:cNvCxnSpPr/>
              <p:nvPr/>
            </p:nvCxnSpPr>
            <p:spPr>
              <a:xfrm rot="5400000">
                <a:off x="170731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45" name="Shape 245"/>
              <p:cNvCxnSpPr/>
              <p:nvPr/>
            </p:nvCxnSpPr>
            <p:spPr>
              <a:xfrm rot="5400000">
                <a:off x="195410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46" name="Shape 246"/>
              <p:cNvCxnSpPr/>
              <p:nvPr/>
            </p:nvCxnSpPr>
            <p:spPr>
              <a:xfrm rot="5400000">
                <a:off x="220088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47" name="Shape 247"/>
              <p:cNvCxnSpPr/>
              <p:nvPr/>
            </p:nvCxnSpPr>
            <p:spPr>
              <a:xfrm rot="5400000">
                <a:off x="244767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48" name="Shape 248"/>
              <p:cNvCxnSpPr/>
              <p:nvPr/>
            </p:nvCxnSpPr>
            <p:spPr>
              <a:xfrm rot="5400000">
                <a:off x="269445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49" name="Shape 249"/>
              <p:cNvCxnSpPr/>
              <p:nvPr/>
            </p:nvCxnSpPr>
            <p:spPr>
              <a:xfrm rot="5400000">
                <a:off x="294124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</p:grpSp>
        <p:grpSp>
          <p:nvGrpSpPr>
            <p:cNvPr id="250" name="Shape 250"/>
            <p:cNvGrpSpPr/>
            <p:nvPr/>
          </p:nvGrpSpPr>
          <p:grpSpPr>
            <a:xfrm>
              <a:off x="3439543" y="1931988"/>
              <a:ext cx="248373" cy="392906"/>
              <a:chOff x="1162620" y="1931988"/>
              <a:chExt cx="248373" cy="392906"/>
            </a:xfrm>
          </p:grpSpPr>
          <p:cxnSp>
            <p:nvCxnSpPr>
              <p:cNvPr id="251" name="Shape 251"/>
              <p:cNvCxnSpPr/>
              <p:nvPr/>
            </p:nvCxnSpPr>
            <p:spPr>
              <a:xfrm rot="5400000">
                <a:off x="96696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52" name="Shape 252"/>
              <p:cNvCxnSpPr/>
              <p:nvPr/>
            </p:nvCxnSpPr>
            <p:spPr>
              <a:xfrm rot="5400000">
                <a:off x="121374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</p:grpSp>
      </p:grpSp>
      <p:grpSp>
        <p:nvGrpSpPr>
          <p:cNvPr id="253" name="Shape 253"/>
          <p:cNvGrpSpPr/>
          <p:nvPr/>
        </p:nvGrpSpPr>
        <p:grpSpPr>
          <a:xfrm rot="-5400000" flipH="1">
            <a:off x="6085861" y="3908490"/>
            <a:ext cx="2326355" cy="264863"/>
            <a:chOff x="1472905" y="1931988"/>
            <a:chExt cx="2215011" cy="392906"/>
          </a:xfrm>
        </p:grpSpPr>
        <p:grpSp>
          <p:nvGrpSpPr>
            <p:cNvPr id="254" name="Shape 254"/>
            <p:cNvGrpSpPr/>
            <p:nvPr/>
          </p:nvGrpSpPr>
          <p:grpSpPr>
            <a:xfrm>
              <a:off x="1472905" y="1931988"/>
              <a:ext cx="1729083" cy="392906"/>
              <a:chOff x="1409405" y="1931988"/>
              <a:chExt cx="1729083" cy="392906"/>
            </a:xfrm>
          </p:grpSpPr>
          <p:cxnSp>
            <p:nvCxnSpPr>
              <p:cNvPr id="255" name="Shape 255"/>
              <p:cNvCxnSpPr/>
              <p:nvPr/>
            </p:nvCxnSpPr>
            <p:spPr>
              <a:xfrm rot="5400000">
                <a:off x="121374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56" name="Shape 256"/>
              <p:cNvCxnSpPr/>
              <p:nvPr/>
            </p:nvCxnSpPr>
            <p:spPr>
              <a:xfrm rot="5400000">
                <a:off x="146053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57" name="Shape 257"/>
              <p:cNvCxnSpPr/>
              <p:nvPr/>
            </p:nvCxnSpPr>
            <p:spPr>
              <a:xfrm rot="5400000">
                <a:off x="170731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58" name="Shape 258"/>
              <p:cNvCxnSpPr/>
              <p:nvPr/>
            </p:nvCxnSpPr>
            <p:spPr>
              <a:xfrm rot="5400000">
                <a:off x="195410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59" name="Shape 259"/>
              <p:cNvCxnSpPr/>
              <p:nvPr/>
            </p:nvCxnSpPr>
            <p:spPr>
              <a:xfrm rot="5400000">
                <a:off x="220088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60" name="Shape 260"/>
              <p:cNvCxnSpPr/>
              <p:nvPr/>
            </p:nvCxnSpPr>
            <p:spPr>
              <a:xfrm rot="5400000">
                <a:off x="244767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61" name="Shape 261"/>
              <p:cNvCxnSpPr/>
              <p:nvPr/>
            </p:nvCxnSpPr>
            <p:spPr>
              <a:xfrm rot="5400000">
                <a:off x="269445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62" name="Shape 262"/>
              <p:cNvCxnSpPr/>
              <p:nvPr/>
            </p:nvCxnSpPr>
            <p:spPr>
              <a:xfrm rot="5400000">
                <a:off x="294124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</p:grpSp>
        <p:grpSp>
          <p:nvGrpSpPr>
            <p:cNvPr id="263" name="Shape 263"/>
            <p:cNvGrpSpPr/>
            <p:nvPr/>
          </p:nvGrpSpPr>
          <p:grpSpPr>
            <a:xfrm>
              <a:off x="3439543" y="1931988"/>
              <a:ext cx="248373" cy="392906"/>
              <a:chOff x="1162620" y="1931988"/>
              <a:chExt cx="248373" cy="392906"/>
            </a:xfrm>
          </p:grpSpPr>
          <p:cxnSp>
            <p:nvCxnSpPr>
              <p:cNvPr id="264" name="Shape 264"/>
              <p:cNvCxnSpPr/>
              <p:nvPr/>
            </p:nvCxnSpPr>
            <p:spPr>
              <a:xfrm rot="5400000">
                <a:off x="966961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65" name="Shape 265"/>
              <p:cNvCxnSpPr/>
              <p:nvPr/>
            </p:nvCxnSpPr>
            <p:spPr>
              <a:xfrm rot="5400000">
                <a:off x="1213746" y="2127647"/>
                <a:ext cx="392906" cy="1588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</p:grpSp>
      </p:grpSp>
      <p:sp>
        <p:nvSpPr>
          <p:cNvPr id="266" name="Shape 266"/>
          <p:cNvSpPr/>
          <p:nvPr/>
        </p:nvSpPr>
        <p:spPr>
          <a:xfrm>
            <a:off x="1688736" y="3830170"/>
            <a:ext cx="2099229" cy="639077"/>
          </a:xfrm>
          <a:prstGeom prst="rect">
            <a:avLst/>
          </a:prstGeom>
          <a:solidFill>
            <a:schemeClr val="lt1">
              <a:alpha val="68627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1790658" y="3829059"/>
            <a:ext cx="1850793" cy="584776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algn="ctr">
              <a:buSzPct val="25000"/>
            </a:pPr>
            <a:r>
              <a:rPr lang="en-US" sz="30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20 Cores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8366" y="426183"/>
            <a:ext cx="10792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4000" dirty="0" err="1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sz="40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: software optimized for the fastest hardware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</a:rPr>
              <a:t>H2O.ai (select) Customers</a:t>
            </a:r>
          </a:p>
        </p:txBody>
      </p:sp>
      <p:sp>
        <p:nvSpPr>
          <p:cNvPr id="639" name="Shape 6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121900" tIns="60933" rIns="121900" bIns="60933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888888"/>
                </a:buClr>
                <a:buSzPct val="25000"/>
              </a:pPr>
              <a:t>30</a:t>
            </a:fld>
            <a:endParaRPr lang="en-US"/>
          </a:p>
        </p:txBody>
      </p:sp>
      <p:pic>
        <p:nvPicPr>
          <p:cNvPr id="640" name="Shape 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4" y="1509007"/>
            <a:ext cx="11327464" cy="44121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-2023672" y="-22335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733269" y="3801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n-US" sz="40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Where does </a:t>
            </a:r>
            <a:r>
              <a:rPr lang="en-US" sz="4000" dirty="0" err="1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sz="40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 fit in?</a:t>
            </a:r>
          </a:p>
        </p:txBody>
      </p:sp>
      <p:sp>
        <p:nvSpPr>
          <p:cNvPr id="651" name="Shape 6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650" name="Shape 650"/>
          <p:cNvSpPr txBox="1">
            <a:spLocks noGrp="1"/>
          </p:cNvSpPr>
          <p:nvPr>
            <p:ph type="subTitle" idx="4294967295"/>
          </p:nvPr>
        </p:nvSpPr>
        <p:spPr>
          <a:xfrm>
            <a:off x="838200" y="1042896"/>
            <a:ext cx="9144000" cy="436563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2"/>
              </a:buClr>
              <a:buSzPct val="25000"/>
              <a:buNone/>
            </a:pPr>
            <a:r>
              <a:rPr lang="en-US" sz="2133" dirty="0" err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sz="2133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accelerates your existing data infrastructure</a:t>
            </a:r>
          </a:p>
          <a:p>
            <a:pPr marL="0" indent="0">
              <a:spcBef>
                <a:spcPts val="427"/>
              </a:spcBef>
              <a:buClr>
                <a:schemeClr val="accent2"/>
              </a:buClr>
              <a:buSzPct val="25000"/>
              <a:buNone/>
            </a:pPr>
            <a:endParaRPr sz="2133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52" name="Shape 6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794" y="1728736"/>
            <a:ext cx="9957025" cy="450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/>
        </p:nvSpPr>
        <p:spPr>
          <a:xfrm>
            <a:off x="7772641" y="595307"/>
            <a:ext cx="3821126" cy="5380110"/>
          </a:xfrm>
          <a:prstGeom prst="rect">
            <a:avLst/>
          </a:prstGeom>
          <a:solidFill>
            <a:srgbClr val="00B8BD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9" name="Shape 659"/>
          <p:cNvSpPr txBox="1">
            <a:spLocks noGrp="1"/>
          </p:cNvSpPr>
          <p:nvPr>
            <p:ph type="title"/>
          </p:nvPr>
        </p:nvSpPr>
        <p:spPr>
          <a:xfrm>
            <a:off x="970383" y="3962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buSzPct val="25000"/>
            </a:pPr>
            <a: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How is </a:t>
            </a:r>
            <a:r>
              <a:rPr lang="en-US" dirty="0" err="1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 being used?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/>
            </a:r>
            <a:br>
              <a:rPr lang="en-US" dirty="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Hedge funds – building trading models in real-time</a:t>
            </a:r>
          </a:p>
        </p:txBody>
      </p:sp>
      <p:sp>
        <p:nvSpPr>
          <p:cNvPr id="660" name="Shape 660"/>
          <p:cNvSpPr txBox="1">
            <a:spLocks noGrp="1"/>
          </p:cNvSpPr>
          <p:nvPr>
            <p:ph type="sldNum" sz="quarter" idx="12"/>
          </p:nvPr>
        </p:nvSpPr>
        <p:spPr>
          <a:xfrm>
            <a:off x="678814" y="6335700"/>
            <a:ext cx="1050561" cy="3651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>
                <a:ea typeface="Gill Sans"/>
                <a:cs typeface="Gill Sans"/>
                <a:sym typeface="Gill Sans"/>
              </a:rPr>
              <a:pPr algn="ctr">
                <a:buSzPct val="25000"/>
              </a:pPr>
              <a:t>32</a:t>
            </a:fld>
            <a:endParaRPr lang="en-US" dirty="0">
              <a:ea typeface="Gill Sans"/>
              <a:cs typeface="Gill Sans"/>
              <a:sym typeface="Gill Sans"/>
            </a:endParaRPr>
          </a:p>
        </p:txBody>
      </p:sp>
      <p:sp>
        <p:nvSpPr>
          <p:cNvPr id="663" name="Shape 663"/>
          <p:cNvSpPr txBox="1">
            <a:spLocks noGrp="1"/>
          </p:cNvSpPr>
          <p:nvPr>
            <p:ph type="body" idx="4294967295"/>
          </p:nvPr>
        </p:nvSpPr>
        <p:spPr>
          <a:xfrm>
            <a:off x="7974808" y="1920870"/>
            <a:ext cx="3268843" cy="4352377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US" sz="2133" dirty="0">
                <a:solidFill>
                  <a:schemeClr val="lt1"/>
                </a:solidFill>
              </a:rPr>
              <a:t>A global hedge fund uses </a:t>
            </a:r>
            <a:r>
              <a:rPr lang="en-US" sz="2133">
                <a:solidFill>
                  <a:schemeClr val="lt1"/>
                </a:solidFill>
              </a:rPr>
              <a:t>the </a:t>
            </a:r>
            <a:r>
              <a:rPr lang="en-US" sz="2133" dirty="0" err="1" smtClean="0">
                <a:solidFill>
                  <a:schemeClr val="lt1"/>
                </a:solidFill>
              </a:rPr>
              <a:t>MapD</a:t>
            </a:r>
            <a:r>
              <a:rPr lang="en-US" sz="2133" dirty="0" smtClean="0">
                <a:solidFill>
                  <a:schemeClr val="lt1"/>
                </a:solidFill>
              </a:rPr>
              <a:t> </a:t>
            </a:r>
            <a:r>
              <a:rPr lang="en-US" sz="2133" dirty="0">
                <a:solidFill>
                  <a:schemeClr val="lt1"/>
                </a:solidFill>
              </a:rPr>
              <a:t>Core database to mine incoming credit card transaction data to speed the construction of trading models</a:t>
            </a:r>
          </a:p>
          <a:p>
            <a:pPr marL="0" lvl="1" indent="0">
              <a:spcBef>
                <a:spcPts val="1333"/>
              </a:spcBef>
              <a:buSzPct val="25000"/>
              <a:buNone/>
            </a:pPr>
            <a:r>
              <a:rPr lang="en-US" sz="1867" b="1" dirty="0">
                <a:solidFill>
                  <a:schemeClr val="lt1"/>
                </a:solidFill>
              </a:rPr>
              <a:t>Performance Drives Value: </a:t>
            </a:r>
            <a:br>
              <a:rPr lang="en-US" sz="1867" b="1" dirty="0">
                <a:solidFill>
                  <a:schemeClr val="lt1"/>
                </a:solidFill>
              </a:rPr>
            </a:br>
            <a:r>
              <a:rPr lang="en-US" sz="1867" dirty="0">
                <a:solidFill>
                  <a:schemeClr val="lt1"/>
                </a:solidFill>
              </a:rPr>
              <a:t>More up-to-date models means more profitable trades</a:t>
            </a:r>
          </a:p>
          <a:p>
            <a:pPr marL="0" lvl="1" indent="0">
              <a:spcBef>
                <a:spcPts val="1333"/>
              </a:spcBef>
              <a:buSzPct val="25000"/>
              <a:buNone/>
            </a:pPr>
            <a:r>
              <a:rPr lang="en-US" sz="1867" b="1" dirty="0">
                <a:solidFill>
                  <a:schemeClr val="lt1"/>
                </a:solidFill>
              </a:rPr>
              <a:t>CPUs could not scale: </a:t>
            </a:r>
            <a:br>
              <a:rPr lang="en-US" sz="1867" b="1" dirty="0">
                <a:solidFill>
                  <a:schemeClr val="lt1"/>
                </a:solidFill>
              </a:rPr>
            </a:br>
            <a:r>
              <a:rPr lang="en-US" sz="1867" dirty="0">
                <a:solidFill>
                  <a:schemeClr val="lt1"/>
                </a:solidFill>
              </a:rPr>
              <a:t>Redshift hit performance </a:t>
            </a:r>
            <a:br>
              <a:rPr lang="en-US" sz="1867" dirty="0">
                <a:solidFill>
                  <a:schemeClr val="lt1"/>
                </a:solidFill>
              </a:rPr>
            </a:br>
            <a:r>
              <a:rPr lang="en-US" sz="1867" dirty="0">
                <a:solidFill>
                  <a:schemeClr val="lt1"/>
                </a:solidFill>
              </a:rPr>
              <a:t>scaling wall</a:t>
            </a:r>
          </a:p>
        </p:txBody>
      </p:sp>
      <p:sp>
        <p:nvSpPr>
          <p:cNvPr id="661" name="Shape 661"/>
          <p:cNvSpPr txBox="1">
            <a:spLocks noGrp="1"/>
          </p:cNvSpPr>
          <p:nvPr>
            <p:ph type="body" idx="4294967295"/>
          </p:nvPr>
        </p:nvSpPr>
        <p:spPr>
          <a:xfrm>
            <a:off x="970383" y="1875662"/>
            <a:ext cx="5975350" cy="14097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2"/>
              </a:buClr>
              <a:buSzPct val="25000"/>
              <a:buNone/>
            </a:pPr>
            <a:r>
              <a:rPr lang="en-US" sz="2667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Mining credit card transactions with </a:t>
            </a:r>
          </a:p>
          <a:p>
            <a:pPr marL="0" indent="0">
              <a:spcBef>
                <a:spcPts val="0"/>
              </a:spcBef>
              <a:buClr>
                <a:schemeClr val="accent2"/>
              </a:buClr>
              <a:buSzPct val="25000"/>
              <a:buNone/>
            </a:pPr>
            <a:r>
              <a:rPr lang="en-US" sz="2667" dirty="0" err="1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sz="2667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 Core and real-time integration with research tools.</a:t>
            </a:r>
            <a:r>
              <a:rPr lang="en-US" sz="2667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</a:p>
        </p:txBody>
      </p:sp>
      <p:pic>
        <p:nvPicPr>
          <p:cNvPr id="662" name="Shape 662"/>
          <p:cNvPicPr preferRelativeResize="0"/>
          <p:nvPr/>
        </p:nvPicPr>
        <p:blipFill rotWithShape="1">
          <a:blip r:embed="rId3">
            <a:alphaModFix/>
          </a:blip>
          <a:srcRect r="65513"/>
          <a:stretch/>
        </p:blipFill>
        <p:spPr>
          <a:xfrm>
            <a:off x="829964" y="3339689"/>
            <a:ext cx="2160743" cy="284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 rotWithShape="1">
          <a:blip r:embed="rId3">
            <a:alphaModFix/>
          </a:blip>
          <a:srcRect l="33238" r="35081"/>
          <a:stretch/>
        </p:blipFill>
        <p:spPr>
          <a:xfrm>
            <a:off x="3254480" y="3322756"/>
            <a:ext cx="1984888" cy="284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Shape 665"/>
          <p:cNvPicPr preferRelativeResize="0"/>
          <p:nvPr/>
        </p:nvPicPr>
        <p:blipFill rotWithShape="1">
          <a:blip r:embed="rId3">
            <a:alphaModFix/>
          </a:blip>
          <a:srcRect l="64980" r="4850"/>
          <a:stretch/>
        </p:blipFill>
        <p:spPr>
          <a:xfrm>
            <a:off x="5560898" y="3322824"/>
            <a:ext cx="1890213" cy="2842159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Shape 666"/>
          <p:cNvSpPr/>
          <p:nvPr/>
        </p:nvSpPr>
        <p:spPr>
          <a:xfrm>
            <a:off x="5229072" y="4496664"/>
            <a:ext cx="314891" cy="3308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3A4E7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2952228" y="4513599"/>
            <a:ext cx="314891" cy="3308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3A4E7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668" name="Shape 6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8221" y="834832"/>
            <a:ext cx="1239620" cy="96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 r="14318"/>
          <a:stretch/>
        </p:blipFill>
        <p:spPr>
          <a:xfrm>
            <a:off x="45276" y="-102429"/>
            <a:ext cx="12028293" cy="69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/>
          <p:nvPr/>
        </p:nvSpPr>
        <p:spPr>
          <a:xfrm>
            <a:off x="-87" y="1"/>
            <a:ext cx="12192001" cy="6859324"/>
          </a:xfrm>
          <a:prstGeom prst="rect">
            <a:avLst/>
          </a:prstGeom>
          <a:solidFill>
            <a:srgbClr val="0991D2">
              <a:alpha val="65882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indent="-118530"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sldNum" idx="12"/>
          </p:nvPr>
        </p:nvSpPr>
        <p:spPr>
          <a:xfrm>
            <a:off x="5741913" y="6495523"/>
            <a:ext cx="708000" cy="3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 indent="-16933" algn="ctr">
              <a:buClr>
                <a:srgbClr val="000000"/>
              </a:buClr>
              <a:buSzPct val="25000"/>
            </a:pPr>
            <a:fld id="{00000000-1234-1234-1234-123412341234}" type="slidenum">
              <a:rPr lang="en" sz="1067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pPr indent="-16933" algn="ctr">
                <a:buClr>
                  <a:srgbClr val="000000"/>
                </a:buClr>
                <a:buSzPct val="25000"/>
              </a:pPr>
              <a:t>33</a:t>
            </a:fld>
            <a:endParaRPr lang="en" sz="1067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ftr" idx="11"/>
          </p:nvPr>
        </p:nvSpPr>
        <p:spPr>
          <a:xfrm>
            <a:off x="598033" y="6495523"/>
            <a:ext cx="1914707" cy="365124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 indent="-16933" algn="l">
              <a:buClr>
                <a:schemeClr val="lt1"/>
              </a:buClr>
              <a:buSzPct val="25000"/>
            </a:pPr>
            <a:r>
              <a:rPr lang="en" sz="1067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©MapD 2017</a:t>
            </a:r>
          </a:p>
        </p:txBody>
      </p:sp>
      <p:sp>
        <p:nvSpPr>
          <p:cNvPr id="424" name="Shape 424" descr="https://www.mapd.com/assets/static/images/scalable.svg"/>
          <p:cNvSpPr/>
          <p:nvPr/>
        </p:nvSpPr>
        <p:spPr>
          <a:xfrm>
            <a:off x="0" y="0"/>
            <a:ext cx="406400" cy="40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indent="-118530">
              <a:buClr>
                <a:srgbClr val="000000"/>
              </a:buClr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51676" y="198188"/>
            <a:ext cx="6261501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indent="-63498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n" sz="4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Three Ways to Get Started</a:t>
            </a:r>
          </a:p>
        </p:txBody>
      </p:sp>
      <p:sp>
        <p:nvSpPr>
          <p:cNvPr id="426" name="Shape 426"/>
          <p:cNvSpPr/>
          <p:nvPr/>
        </p:nvSpPr>
        <p:spPr>
          <a:xfrm>
            <a:off x="611908" y="2166153"/>
            <a:ext cx="3168315" cy="3105695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indent="-118530"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4557121" y="2166152"/>
            <a:ext cx="3168315" cy="3062651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indent="-118530"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4557121" y="3121463"/>
            <a:ext cx="3168313" cy="2133917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indent="-152396" algn="ctr">
              <a:buClr>
                <a:srgbClr val="0991D2"/>
              </a:buClr>
              <a:buSzPct val="100000"/>
            </a:pPr>
            <a:r>
              <a:rPr lang="en" sz="2400" b="1" dirty="0">
                <a:solidFill>
                  <a:srgbClr val="0991D2"/>
                </a:solidFill>
                <a:latin typeface="+mj-lt"/>
                <a:ea typeface="Cabin"/>
                <a:cs typeface="Cabin"/>
                <a:sym typeface="Cabin"/>
              </a:rPr>
              <a:t>COMMUNITY</a:t>
            </a:r>
          </a:p>
          <a:p>
            <a:pPr indent="-67732" algn="ctr">
              <a:buClr>
                <a:srgbClr val="000000"/>
              </a:buClr>
            </a:pPr>
            <a:endParaRPr sz="1067" dirty="0">
              <a:solidFill>
                <a:srgbClr val="0991D2"/>
              </a:solidFill>
              <a:latin typeface="+mj-lt"/>
              <a:ea typeface="Cabin"/>
              <a:cs typeface="Cabin"/>
              <a:sym typeface="Cabin"/>
            </a:endParaRPr>
          </a:p>
          <a:p>
            <a:pPr indent="-152396" algn="ctr">
              <a:buClr>
                <a:srgbClr val="0991D2"/>
              </a:buClr>
              <a:buSzPct val="100000"/>
            </a:pPr>
            <a:r>
              <a:rPr lang="en" sz="2400" dirty="0">
                <a:solidFill>
                  <a:srgbClr val="0991D2"/>
                </a:solidFill>
                <a:latin typeface="+mj-lt"/>
                <a:ea typeface="Cabin"/>
                <a:cs typeface="Cabin"/>
                <a:sym typeface="Cabin"/>
              </a:rPr>
              <a:t>Website Download</a:t>
            </a:r>
          </a:p>
          <a:p>
            <a:pPr indent="-152396" algn="ctr">
              <a:buClr>
                <a:srgbClr val="000000"/>
              </a:buClr>
            </a:pPr>
            <a:endParaRPr sz="2400" dirty="0">
              <a:solidFill>
                <a:srgbClr val="0991D2"/>
              </a:solidFill>
              <a:latin typeface="+mj-lt"/>
              <a:ea typeface="Cabin"/>
              <a:cs typeface="Cabin"/>
              <a:sym typeface="Cabin"/>
            </a:endParaRPr>
          </a:p>
          <a:p>
            <a:pPr indent="-152396" algn="ctr">
              <a:buClr>
                <a:srgbClr val="0991D2"/>
              </a:buClr>
              <a:buSzPct val="100000"/>
            </a:pPr>
            <a:r>
              <a:rPr lang="en" sz="2400" dirty="0">
                <a:solidFill>
                  <a:srgbClr val="0991D2"/>
                </a:solidFill>
                <a:latin typeface="+mj-lt"/>
                <a:ea typeface="Cabin"/>
                <a:cs typeface="Cabin"/>
                <a:sym typeface="Cabin"/>
              </a:rPr>
              <a:t>AWS Cloud</a:t>
            </a:r>
          </a:p>
          <a:p>
            <a:pPr indent="-152396" algn="ctr">
              <a:buClr>
                <a:srgbClr val="000000"/>
              </a:buClr>
            </a:pPr>
            <a:endParaRPr sz="2400" dirty="0">
              <a:solidFill>
                <a:srgbClr val="0991D2"/>
              </a:solidFill>
              <a:latin typeface="+mj-lt"/>
              <a:ea typeface="Cabin"/>
              <a:cs typeface="Cabin"/>
              <a:sym typeface="Cabin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8386397" y="2166153"/>
            <a:ext cx="3168315" cy="3049340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indent="-118530"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596958" y="3113511"/>
            <a:ext cx="3168313" cy="2133917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indent="-152396" algn="ctr">
              <a:buClr>
                <a:srgbClr val="0991D2"/>
              </a:buClr>
              <a:buSzPct val="100000"/>
            </a:pPr>
            <a:r>
              <a:rPr lang="en" sz="2400" b="1" dirty="0">
                <a:solidFill>
                  <a:srgbClr val="0991D2"/>
                </a:solidFill>
                <a:latin typeface="+mj-lt"/>
                <a:ea typeface="Cabin"/>
                <a:cs typeface="Cabin"/>
                <a:sym typeface="Cabin"/>
              </a:rPr>
              <a:t>OPEN-SOURCE</a:t>
            </a:r>
          </a:p>
          <a:p>
            <a:pPr indent="-67732" algn="ctr">
              <a:buClr>
                <a:srgbClr val="000000"/>
              </a:buClr>
            </a:pPr>
            <a:endParaRPr sz="1067" dirty="0">
              <a:solidFill>
                <a:srgbClr val="0991D2"/>
              </a:solidFill>
              <a:latin typeface="+mj-lt"/>
              <a:ea typeface="Cabin"/>
              <a:cs typeface="Cabin"/>
              <a:sym typeface="Cabin"/>
            </a:endParaRPr>
          </a:p>
          <a:p>
            <a:pPr indent="-152396" algn="ctr">
              <a:buClr>
                <a:srgbClr val="0991D2"/>
              </a:buClr>
              <a:buSzPct val="100000"/>
            </a:pPr>
            <a:r>
              <a:rPr lang="en" sz="2400" dirty="0">
                <a:solidFill>
                  <a:srgbClr val="0991D2"/>
                </a:solidFill>
                <a:latin typeface="+mj-lt"/>
                <a:ea typeface="Cabin"/>
                <a:cs typeface="Cabin"/>
                <a:sym typeface="Cabin"/>
              </a:rPr>
              <a:t>GitHub Download</a:t>
            </a:r>
          </a:p>
          <a:p>
            <a:pPr indent="-152396" algn="ctr">
              <a:buClr>
                <a:srgbClr val="000000"/>
              </a:buClr>
            </a:pPr>
            <a:endParaRPr sz="2400" dirty="0">
              <a:solidFill>
                <a:srgbClr val="7F7F7F"/>
              </a:solidFill>
              <a:latin typeface="+mj-lt"/>
              <a:ea typeface="Cabin"/>
              <a:cs typeface="Cabin"/>
              <a:sym typeface="Cabin"/>
            </a:endParaRPr>
          </a:p>
          <a:p>
            <a:pPr indent="-152396" algn="ctr">
              <a:buClr>
                <a:srgbClr val="000000"/>
              </a:buClr>
            </a:pPr>
            <a:endParaRPr sz="2400" dirty="0">
              <a:solidFill>
                <a:srgbClr val="7F7F7F"/>
              </a:solidFill>
              <a:latin typeface="+mj-lt"/>
              <a:ea typeface="Cabin"/>
              <a:cs typeface="Cabin"/>
              <a:sym typeface="Cabin"/>
            </a:endParaRPr>
          </a:p>
          <a:p>
            <a:pPr indent="-152396" algn="ctr">
              <a:buClr>
                <a:srgbClr val="000000"/>
              </a:buClr>
            </a:pPr>
            <a:endParaRPr sz="2400" dirty="0">
              <a:solidFill>
                <a:srgbClr val="7F7F7F"/>
              </a:solidFill>
              <a:latin typeface="+mj-lt"/>
              <a:ea typeface="Cabin"/>
              <a:cs typeface="Cabin"/>
              <a:sym typeface="Cabin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5950065" y="2481460"/>
            <a:ext cx="704003" cy="6400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105000"/>
                </a:moveTo>
                <a:cubicBezTo>
                  <a:pt x="40438" y="105000"/>
                  <a:pt x="37133" y="104594"/>
                  <a:pt x="33811" y="103794"/>
                </a:cubicBezTo>
                <a:cubicBezTo>
                  <a:pt x="33427" y="103700"/>
                  <a:pt x="33033" y="103655"/>
                  <a:pt x="32644" y="103655"/>
                </a:cubicBezTo>
                <a:cubicBezTo>
                  <a:pt x="31977" y="103655"/>
                  <a:pt x="31311" y="103788"/>
                  <a:pt x="30683" y="104050"/>
                </a:cubicBezTo>
                <a:lnTo>
                  <a:pt x="16427" y="110083"/>
                </a:lnTo>
                <a:lnTo>
                  <a:pt x="18694" y="101350"/>
                </a:lnTo>
                <a:cubicBezTo>
                  <a:pt x="19300" y="99038"/>
                  <a:pt x="18583" y="96555"/>
                  <a:pt x="16883" y="95044"/>
                </a:cubicBezTo>
                <a:cubicBezTo>
                  <a:pt x="9511" y="88477"/>
                  <a:pt x="5455" y="79766"/>
                  <a:pt x="5455" y="70500"/>
                </a:cubicBezTo>
                <a:cubicBezTo>
                  <a:pt x="5455" y="51477"/>
                  <a:pt x="22583" y="36000"/>
                  <a:pt x="43638" y="36000"/>
                </a:cubicBezTo>
                <a:cubicBezTo>
                  <a:pt x="64688" y="36000"/>
                  <a:pt x="81816" y="51477"/>
                  <a:pt x="81816" y="70500"/>
                </a:cubicBezTo>
                <a:cubicBezTo>
                  <a:pt x="81816" y="89522"/>
                  <a:pt x="64688" y="105000"/>
                  <a:pt x="43638" y="105000"/>
                </a:cubicBezTo>
                <a:moveTo>
                  <a:pt x="43638" y="30000"/>
                </a:moveTo>
                <a:cubicBezTo>
                  <a:pt x="19538" y="30000"/>
                  <a:pt x="0" y="48133"/>
                  <a:pt x="0" y="70500"/>
                </a:cubicBezTo>
                <a:cubicBezTo>
                  <a:pt x="0" y="81988"/>
                  <a:pt x="5177" y="92333"/>
                  <a:pt x="13455" y="99705"/>
                </a:cubicBezTo>
                <a:lnTo>
                  <a:pt x="8183" y="120000"/>
                </a:lnTo>
                <a:lnTo>
                  <a:pt x="32644" y="109655"/>
                </a:lnTo>
                <a:cubicBezTo>
                  <a:pt x="36161" y="110505"/>
                  <a:pt x="39827" y="111000"/>
                  <a:pt x="43638" y="111000"/>
                </a:cubicBezTo>
                <a:cubicBezTo>
                  <a:pt x="67733" y="111000"/>
                  <a:pt x="87272" y="92866"/>
                  <a:pt x="87272" y="70500"/>
                </a:cubicBezTo>
                <a:cubicBezTo>
                  <a:pt x="87272" y="48133"/>
                  <a:pt x="67733" y="30000"/>
                  <a:pt x="43638" y="30000"/>
                </a:cubicBezTo>
                <a:moveTo>
                  <a:pt x="120000" y="40500"/>
                </a:moveTo>
                <a:cubicBezTo>
                  <a:pt x="120000" y="18133"/>
                  <a:pt x="100466" y="0"/>
                  <a:pt x="76361" y="0"/>
                </a:cubicBezTo>
                <a:cubicBezTo>
                  <a:pt x="58366" y="0"/>
                  <a:pt x="42916" y="10116"/>
                  <a:pt x="36250" y="24566"/>
                </a:cubicBezTo>
                <a:cubicBezTo>
                  <a:pt x="38400" y="24261"/>
                  <a:pt x="40588" y="24066"/>
                  <a:pt x="42822" y="24033"/>
                </a:cubicBezTo>
                <a:cubicBezTo>
                  <a:pt x="49305" y="13300"/>
                  <a:pt x="61905" y="6000"/>
                  <a:pt x="76361" y="6000"/>
                </a:cubicBezTo>
                <a:cubicBezTo>
                  <a:pt x="97416" y="6000"/>
                  <a:pt x="114544" y="21477"/>
                  <a:pt x="114544" y="40500"/>
                </a:cubicBezTo>
                <a:cubicBezTo>
                  <a:pt x="114544" y="49766"/>
                  <a:pt x="110488" y="58477"/>
                  <a:pt x="103116" y="65038"/>
                </a:cubicBezTo>
                <a:cubicBezTo>
                  <a:pt x="101416" y="66555"/>
                  <a:pt x="100700" y="69044"/>
                  <a:pt x="101300" y="71350"/>
                </a:cubicBezTo>
                <a:lnTo>
                  <a:pt x="103572" y="80083"/>
                </a:lnTo>
                <a:lnTo>
                  <a:pt x="92294" y="75311"/>
                </a:lnTo>
                <a:cubicBezTo>
                  <a:pt x="92072" y="77344"/>
                  <a:pt x="91666" y="79322"/>
                  <a:pt x="91172" y="81266"/>
                </a:cubicBezTo>
                <a:lnTo>
                  <a:pt x="111816" y="90000"/>
                </a:lnTo>
                <a:lnTo>
                  <a:pt x="106544" y="69705"/>
                </a:lnTo>
                <a:cubicBezTo>
                  <a:pt x="114827" y="62333"/>
                  <a:pt x="120000" y="51988"/>
                  <a:pt x="120000" y="40500"/>
                </a:cubicBezTo>
              </a:path>
            </a:pathLst>
          </a:custGeom>
          <a:solidFill>
            <a:srgbClr val="00B8BD"/>
          </a:soli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indent="-152396">
              <a:buClr>
                <a:srgbClr val="000000"/>
              </a:buClr>
            </a:pPr>
            <a:endParaRPr sz="24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1916711" y="2423334"/>
            <a:ext cx="528805" cy="65278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333" y="49088"/>
                </a:moveTo>
                <a:cubicBezTo>
                  <a:pt x="53333" y="46083"/>
                  <a:pt x="56322" y="43638"/>
                  <a:pt x="60000" y="43638"/>
                </a:cubicBezTo>
                <a:cubicBezTo>
                  <a:pt x="63677" y="43638"/>
                  <a:pt x="66666" y="46083"/>
                  <a:pt x="66666" y="49088"/>
                </a:cubicBezTo>
                <a:cubicBezTo>
                  <a:pt x="66666" y="52100"/>
                  <a:pt x="63677" y="54544"/>
                  <a:pt x="60000" y="54544"/>
                </a:cubicBezTo>
                <a:cubicBezTo>
                  <a:pt x="56322" y="54544"/>
                  <a:pt x="53333" y="52100"/>
                  <a:pt x="53333" y="49088"/>
                </a:cubicBezTo>
                <a:moveTo>
                  <a:pt x="73333" y="49088"/>
                </a:moveTo>
                <a:cubicBezTo>
                  <a:pt x="73333" y="43066"/>
                  <a:pt x="67361" y="38183"/>
                  <a:pt x="60000" y="38183"/>
                </a:cubicBezTo>
                <a:cubicBezTo>
                  <a:pt x="52638" y="38183"/>
                  <a:pt x="46666" y="43066"/>
                  <a:pt x="46666" y="49088"/>
                </a:cubicBezTo>
                <a:cubicBezTo>
                  <a:pt x="46666" y="55116"/>
                  <a:pt x="52638" y="60000"/>
                  <a:pt x="60000" y="60000"/>
                </a:cubicBezTo>
                <a:cubicBezTo>
                  <a:pt x="67361" y="60000"/>
                  <a:pt x="73333" y="55116"/>
                  <a:pt x="73333" y="49088"/>
                </a:cubicBezTo>
                <a:moveTo>
                  <a:pt x="96666" y="49088"/>
                </a:moveTo>
                <a:cubicBezTo>
                  <a:pt x="96666" y="32522"/>
                  <a:pt x="80250" y="19088"/>
                  <a:pt x="60000" y="19088"/>
                </a:cubicBezTo>
                <a:cubicBezTo>
                  <a:pt x="39750" y="19088"/>
                  <a:pt x="23333" y="32522"/>
                  <a:pt x="23333" y="49088"/>
                </a:cubicBezTo>
                <a:cubicBezTo>
                  <a:pt x="23333" y="57983"/>
                  <a:pt x="28088" y="65944"/>
                  <a:pt x="35600" y="71444"/>
                </a:cubicBezTo>
                <a:cubicBezTo>
                  <a:pt x="36500" y="69650"/>
                  <a:pt x="37655" y="68050"/>
                  <a:pt x="39083" y="66666"/>
                </a:cubicBezTo>
                <a:cubicBezTo>
                  <a:pt x="33488" y="62211"/>
                  <a:pt x="30000" y="55988"/>
                  <a:pt x="30000" y="49088"/>
                </a:cubicBezTo>
                <a:cubicBezTo>
                  <a:pt x="30000" y="35533"/>
                  <a:pt x="43433" y="24544"/>
                  <a:pt x="60000" y="24544"/>
                </a:cubicBezTo>
                <a:cubicBezTo>
                  <a:pt x="76566" y="24544"/>
                  <a:pt x="90000" y="35533"/>
                  <a:pt x="90000" y="49088"/>
                </a:cubicBezTo>
                <a:cubicBezTo>
                  <a:pt x="90000" y="56077"/>
                  <a:pt x="86416" y="62366"/>
                  <a:pt x="80688" y="66833"/>
                </a:cubicBezTo>
                <a:cubicBezTo>
                  <a:pt x="82111" y="68222"/>
                  <a:pt x="83266" y="69822"/>
                  <a:pt x="84188" y="71594"/>
                </a:cubicBezTo>
                <a:cubicBezTo>
                  <a:pt x="91822" y="66100"/>
                  <a:pt x="96666" y="58066"/>
                  <a:pt x="96666" y="49088"/>
                </a:cubicBezTo>
                <a:moveTo>
                  <a:pt x="60000" y="0"/>
                </a:moveTo>
                <a:cubicBezTo>
                  <a:pt x="26861" y="0"/>
                  <a:pt x="0" y="21983"/>
                  <a:pt x="0" y="49088"/>
                </a:cubicBezTo>
                <a:cubicBezTo>
                  <a:pt x="0" y="68683"/>
                  <a:pt x="14061" y="85538"/>
                  <a:pt x="34338" y="93422"/>
                </a:cubicBezTo>
                <a:cubicBezTo>
                  <a:pt x="34027" y="91116"/>
                  <a:pt x="33777" y="88938"/>
                  <a:pt x="33605" y="86977"/>
                </a:cubicBezTo>
                <a:cubicBezTo>
                  <a:pt x="17527" y="79461"/>
                  <a:pt x="6666" y="65327"/>
                  <a:pt x="6666" y="49088"/>
                </a:cubicBezTo>
                <a:cubicBezTo>
                  <a:pt x="6666" y="24994"/>
                  <a:pt x="30544" y="5455"/>
                  <a:pt x="60000" y="5455"/>
                </a:cubicBezTo>
                <a:cubicBezTo>
                  <a:pt x="89455" y="5455"/>
                  <a:pt x="113333" y="24994"/>
                  <a:pt x="113333" y="49088"/>
                </a:cubicBezTo>
                <a:cubicBezTo>
                  <a:pt x="113333" y="65311"/>
                  <a:pt x="102494" y="79433"/>
                  <a:pt x="86444" y="86955"/>
                </a:cubicBezTo>
                <a:cubicBezTo>
                  <a:pt x="86288" y="88888"/>
                  <a:pt x="86055" y="91066"/>
                  <a:pt x="85744" y="93388"/>
                </a:cubicBezTo>
                <a:cubicBezTo>
                  <a:pt x="105977" y="85500"/>
                  <a:pt x="120000" y="68655"/>
                  <a:pt x="120000" y="49088"/>
                </a:cubicBezTo>
                <a:cubicBezTo>
                  <a:pt x="120000" y="21983"/>
                  <a:pt x="93138" y="0"/>
                  <a:pt x="60000" y="0"/>
                </a:cubicBezTo>
                <a:moveTo>
                  <a:pt x="67372" y="112105"/>
                </a:moveTo>
                <a:cubicBezTo>
                  <a:pt x="66511" y="113511"/>
                  <a:pt x="65788" y="114222"/>
                  <a:pt x="65388" y="114544"/>
                </a:cubicBezTo>
                <a:lnTo>
                  <a:pt x="54611" y="114544"/>
                </a:lnTo>
                <a:cubicBezTo>
                  <a:pt x="54211" y="114222"/>
                  <a:pt x="53488" y="113511"/>
                  <a:pt x="52627" y="112105"/>
                </a:cubicBezTo>
                <a:cubicBezTo>
                  <a:pt x="50177" y="108094"/>
                  <a:pt x="46666" y="90261"/>
                  <a:pt x="46666" y="81816"/>
                </a:cubicBezTo>
                <a:cubicBezTo>
                  <a:pt x="46666" y="73766"/>
                  <a:pt x="50155" y="70911"/>
                  <a:pt x="60000" y="70911"/>
                </a:cubicBezTo>
                <a:cubicBezTo>
                  <a:pt x="69844" y="70911"/>
                  <a:pt x="73333" y="73766"/>
                  <a:pt x="73333" y="81816"/>
                </a:cubicBezTo>
                <a:cubicBezTo>
                  <a:pt x="73333" y="90261"/>
                  <a:pt x="69822" y="108094"/>
                  <a:pt x="67372" y="112105"/>
                </a:cubicBezTo>
                <a:moveTo>
                  <a:pt x="60000" y="65455"/>
                </a:moveTo>
                <a:cubicBezTo>
                  <a:pt x="43333" y="65455"/>
                  <a:pt x="40000" y="73638"/>
                  <a:pt x="40000" y="81816"/>
                </a:cubicBezTo>
                <a:cubicBezTo>
                  <a:pt x="40000" y="90000"/>
                  <a:pt x="43333" y="109088"/>
                  <a:pt x="46666" y="114544"/>
                </a:cubicBezTo>
                <a:cubicBezTo>
                  <a:pt x="50000" y="120000"/>
                  <a:pt x="53333" y="120000"/>
                  <a:pt x="53333" y="120000"/>
                </a:cubicBezTo>
                <a:lnTo>
                  <a:pt x="66666" y="120000"/>
                </a:lnTo>
                <a:cubicBezTo>
                  <a:pt x="66666" y="120000"/>
                  <a:pt x="70000" y="120000"/>
                  <a:pt x="73333" y="114544"/>
                </a:cubicBezTo>
                <a:cubicBezTo>
                  <a:pt x="76666" y="109088"/>
                  <a:pt x="80000" y="90000"/>
                  <a:pt x="80000" y="81816"/>
                </a:cubicBezTo>
                <a:cubicBezTo>
                  <a:pt x="80000" y="73638"/>
                  <a:pt x="76666" y="65455"/>
                  <a:pt x="60000" y="6545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indent="-152396">
              <a:buClr>
                <a:srgbClr val="000000"/>
              </a:buClr>
            </a:pPr>
            <a:endParaRPr sz="24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5455178" y="2673081"/>
            <a:ext cx="450653" cy="389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8083"/>
                </a:moveTo>
                <a:lnTo>
                  <a:pt x="9072" y="60000"/>
                </a:lnTo>
                <a:lnTo>
                  <a:pt x="25638" y="50866"/>
                </a:lnTo>
                <a:lnTo>
                  <a:pt x="58827" y="69166"/>
                </a:lnTo>
                <a:lnTo>
                  <a:pt x="58838" y="69144"/>
                </a:lnTo>
                <a:cubicBezTo>
                  <a:pt x="59188" y="69344"/>
                  <a:pt x="59577" y="69472"/>
                  <a:pt x="60000" y="69472"/>
                </a:cubicBezTo>
                <a:cubicBezTo>
                  <a:pt x="60422" y="69472"/>
                  <a:pt x="60811" y="69344"/>
                  <a:pt x="61161" y="69144"/>
                </a:cubicBezTo>
                <a:lnTo>
                  <a:pt x="61172" y="69166"/>
                </a:lnTo>
                <a:lnTo>
                  <a:pt x="94361" y="50866"/>
                </a:lnTo>
                <a:lnTo>
                  <a:pt x="110927" y="60000"/>
                </a:lnTo>
                <a:cubicBezTo>
                  <a:pt x="110927" y="60000"/>
                  <a:pt x="60000" y="88083"/>
                  <a:pt x="60000" y="88083"/>
                </a:cubicBezTo>
                <a:close/>
                <a:moveTo>
                  <a:pt x="110927" y="85261"/>
                </a:moveTo>
                <a:lnTo>
                  <a:pt x="60000" y="113344"/>
                </a:lnTo>
                <a:lnTo>
                  <a:pt x="9072" y="85261"/>
                </a:lnTo>
                <a:lnTo>
                  <a:pt x="25638" y="76127"/>
                </a:lnTo>
                <a:lnTo>
                  <a:pt x="58827" y="94427"/>
                </a:lnTo>
                <a:lnTo>
                  <a:pt x="58838" y="94411"/>
                </a:lnTo>
                <a:cubicBezTo>
                  <a:pt x="59188" y="94605"/>
                  <a:pt x="59577" y="94738"/>
                  <a:pt x="60000" y="94738"/>
                </a:cubicBezTo>
                <a:cubicBezTo>
                  <a:pt x="60422" y="94738"/>
                  <a:pt x="60811" y="94605"/>
                  <a:pt x="61161" y="94411"/>
                </a:cubicBezTo>
                <a:lnTo>
                  <a:pt x="61172" y="94427"/>
                </a:lnTo>
                <a:lnTo>
                  <a:pt x="94361" y="76127"/>
                </a:lnTo>
                <a:cubicBezTo>
                  <a:pt x="94361" y="76127"/>
                  <a:pt x="110927" y="85261"/>
                  <a:pt x="110927" y="85261"/>
                </a:cubicBezTo>
                <a:close/>
                <a:moveTo>
                  <a:pt x="9072" y="34738"/>
                </a:moveTo>
                <a:lnTo>
                  <a:pt x="60000" y="6655"/>
                </a:lnTo>
                <a:lnTo>
                  <a:pt x="110927" y="34738"/>
                </a:lnTo>
                <a:lnTo>
                  <a:pt x="60000" y="62816"/>
                </a:lnTo>
                <a:cubicBezTo>
                  <a:pt x="60000" y="62816"/>
                  <a:pt x="9072" y="34738"/>
                  <a:pt x="9072" y="34738"/>
                </a:cubicBezTo>
                <a:close/>
                <a:moveTo>
                  <a:pt x="120000" y="60000"/>
                </a:moveTo>
                <a:cubicBezTo>
                  <a:pt x="120000" y="58744"/>
                  <a:pt x="119355" y="57683"/>
                  <a:pt x="118438" y="57166"/>
                </a:cubicBezTo>
                <a:lnTo>
                  <a:pt x="118444" y="57150"/>
                </a:lnTo>
                <a:lnTo>
                  <a:pt x="100705" y="47366"/>
                </a:lnTo>
                <a:lnTo>
                  <a:pt x="118444" y="37588"/>
                </a:lnTo>
                <a:lnTo>
                  <a:pt x="118438" y="37566"/>
                </a:lnTo>
                <a:cubicBezTo>
                  <a:pt x="119355" y="37061"/>
                  <a:pt x="120000" y="35994"/>
                  <a:pt x="120000" y="34738"/>
                </a:cubicBezTo>
                <a:cubicBezTo>
                  <a:pt x="120000" y="33483"/>
                  <a:pt x="119355" y="32416"/>
                  <a:pt x="118438" y="31905"/>
                </a:cubicBezTo>
                <a:lnTo>
                  <a:pt x="118444" y="31888"/>
                </a:lnTo>
                <a:lnTo>
                  <a:pt x="61172" y="311"/>
                </a:lnTo>
                <a:lnTo>
                  <a:pt x="61161" y="327"/>
                </a:lnTo>
                <a:cubicBezTo>
                  <a:pt x="60811" y="127"/>
                  <a:pt x="60422" y="0"/>
                  <a:pt x="60000" y="0"/>
                </a:cubicBezTo>
                <a:cubicBezTo>
                  <a:pt x="59577" y="0"/>
                  <a:pt x="59188" y="127"/>
                  <a:pt x="58838" y="327"/>
                </a:cubicBezTo>
                <a:lnTo>
                  <a:pt x="58827" y="311"/>
                </a:lnTo>
                <a:lnTo>
                  <a:pt x="1555" y="31888"/>
                </a:lnTo>
                <a:lnTo>
                  <a:pt x="1561" y="31905"/>
                </a:lnTo>
                <a:cubicBezTo>
                  <a:pt x="644" y="32416"/>
                  <a:pt x="0" y="33483"/>
                  <a:pt x="0" y="34738"/>
                </a:cubicBezTo>
                <a:cubicBezTo>
                  <a:pt x="0" y="35994"/>
                  <a:pt x="644" y="37061"/>
                  <a:pt x="1561" y="37566"/>
                </a:cubicBezTo>
                <a:lnTo>
                  <a:pt x="1555" y="37588"/>
                </a:lnTo>
                <a:lnTo>
                  <a:pt x="19294" y="47366"/>
                </a:lnTo>
                <a:lnTo>
                  <a:pt x="1555" y="57150"/>
                </a:lnTo>
                <a:lnTo>
                  <a:pt x="1561" y="57166"/>
                </a:lnTo>
                <a:cubicBezTo>
                  <a:pt x="644" y="57683"/>
                  <a:pt x="0" y="58744"/>
                  <a:pt x="0" y="60000"/>
                </a:cubicBezTo>
                <a:cubicBezTo>
                  <a:pt x="0" y="61255"/>
                  <a:pt x="644" y="62327"/>
                  <a:pt x="1561" y="62833"/>
                </a:cubicBezTo>
                <a:lnTo>
                  <a:pt x="1555" y="62850"/>
                </a:lnTo>
                <a:lnTo>
                  <a:pt x="19294" y="72633"/>
                </a:lnTo>
                <a:lnTo>
                  <a:pt x="1555" y="82411"/>
                </a:lnTo>
                <a:lnTo>
                  <a:pt x="1561" y="82433"/>
                </a:lnTo>
                <a:cubicBezTo>
                  <a:pt x="644" y="82944"/>
                  <a:pt x="0" y="84005"/>
                  <a:pt x="0" y="85261"/>
                </a:cubicBezTo>
                <a:cubicBezTo>
                  <a:pt x="0" y="86522"/>
                  <a:pt x="644" y="87588"/>
                  <a:pt x="1561" y="88094"/>
                </a:cubicBezTo>
                <a:lnTo>
                  <a:pt x="1555" y="88111"/>
                </a:lnTo>
                <a:lnTo>
                  <a:pt x="58827" y="119688"/>
                </a:lnTo>
                <a:lnTo>
                  <a:pt x="58838" y="119672"/>
                </a:lnTo>
                <a:cubicBezTo>
                  <a:pt x="59188" y="119872"/>
                  <a:pt x="59577" y="120000"/>
                  <a:pt x="60000" y="120000"/>
                </a:cubicBezTo>
                <a:cubicBezTo>
                  <a:pt x="60422" y="120000"/>
                  <a:pt x="60811" y="119872"/>
                  <a:pt x="61161" y="119672"/>
                </a:cubicBezTo>
                <a:lnTo>
                  <a:pt x="61172" y="119688"/>
                </a:lnTo>
                <a:lnTo>
                  <a:pt x="118444" y="88111"/>
                </a:lnTo>
                <a:lnTo>
                  <a:pt x="118438" y="88094"/>
                </a:lnTo>
                <a:cubicBezTo>
                  <a:pt x="119355" y="87588"/>
                  <a:pt x="120000" y="86522"/>
                  <a:pt x="120000" y="85261"/>
                </a:cubicBezTo>
                <a:cubicBezTo>
                  <a:pt x="120000" y="84005"/>
                  <a:pt x="119355" y="82944"/>
                  <a:pt x="118438" y="82433"/>
                </a:cubicBezTo>
                <a:lnTo>
                  <a:pt x="118444" y="82411"/>
                </a:lnTo>
                <a:lnTo>
                  <a:pt x="100705" y="72633"/>
                </a:lnTo>
                <a:lnTo>
                  <a:pt x="118444" y="62850"/>
                </a:lnTo>
                <a:lnTo>
                  <a:pt x="118438" y="62833"/>
                </a:lnTo>
                <a:cubicBezTo>
                  <a:pt x="119355" y="62327"/>
                  <a:pt x="120000" y="61255"/>
                  <a:pt x="120000" y="60000"/>
                </a:cubicBezTo>
              </a:path>
            </a:pathLst>
          </a:custGeom>
          <a:solidFill>
            <a:srgbClr val="00B8BD"/>
          </a:soli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indent="-152396">
              <a:buClr>
                <a:srgbClr val="000000"/>
              </a:buClr>
            </a:pPr>
            <a:endParaRPr sz="24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8369497" y="3112035"/>
            <a:ext cx="3168313" cy="2133917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indent="-152396" algn="ctr">
              <a:buClr>
                <a:srgbClr val="0991D2"/>
              </a:buClr>
              <a:buSzPct val="100000"/>
            </a:pPr>
            <a:r>
              <a:rPr lang="en" sz="2400" b="1" dirty="0">
                <a:solidFill>
                  <a:srgbClr val="0991D2"/>
                </a:solidFill>
                <a:latin typeface="+mj-lt"/>
                <a:ea typeface="Cabin"/>
                <a:cs typeface="Cabin"/>
                <a:sym typeface="Cabin"/>
              </a:rPr>
              <a:t>ENTERPRISE</a:t>
            </a:r>
          </a:p>
          <a:p>
            <a:pPr indent="-67732" algn="ctr">
              <a:buClr>
                <a:srgbClr val="000000"/>
              </a:buClr>
            </a:pPr>
            <a:endParaRPr sz="1067" dirty="0">
              <a:solidFill>
                <a:srgbClr val="0991D2"/>
              </a:solidFill>
              <a:latin typeface="+mj-lt"/>
              <a:ea typeface="Cabin"/>
              <a:cs typeface="Cabin"/>
              <a:sym typeface="Cabin"/>
            </a:endParaRPr>
          </a:p>
          <a:p>
            <a:pPr indent="-152396" algn="ctr">
              <a:buClr>
                <a:srgbClr val="0991D2"/>
              </a:buClr>
              <a:buSzPct val="100000"/>
            </a:pPr>
            <a:r>
              <a:rPr lang="en" sz="2400" dirty="0">
                <a:solidFill>
                  <a:srgbClr val="0991D2"/>
                </a:solidFill>
                <a:latin typeface="+mj-lt"/>
                <a:ea typeface="Cabin"/>
                <a:cs typeface="Cabin"/>
                <a:sym typeface="Cabin"/>
              </a:rPr>
              <a:t>Contact </a:t>
            </a:r>
            <a:r>
              <a:rPr lang="en" sz="2400" dirty="0" err="1">
                <a:solidFill>
                  <a:srgbClr val="0991D2"/>
                </a:solidFill>
                <a:latin typeface="+mj-lt"/>
                <a:ea typeface="Cabin"/>
                <a:cs typeface="Cabin"/>
                <a:sym typeface="Cabin"/>
              </a:rPr>
              <a:t>MapD</a:t>
            </a:r>
            <a:r>
              <a:rPr lang="en" sz="2400" dirty="0">
                <a:solidFill>
                  <a:srgbClr val="0991D2"/>
                </a:solidFill>
                <a:latin typeface="+mj-lt"/>
                <a:ea typeface="Cabin"/>
                <a:cs typeface="Cabin"/>
                <a:sym typeface="Cabin"/>
              </a:rPr>
              <a:t> Sales</a:t>
            </a:r>
          </a:p>
          <a:p>
            <a:pPr indent="-152396" algn="ctr">
              <a:buClr>
                <a:srgbClr val="000000"/>
              </a:buClr>
            </a:pPr>
            <a:endParaRPr sz="2400" dirty="0">
              <a:solidFill>
                <a:srgbClr val="0991D2"/>
              </a:solidFill>
              <a:latin typeface="+mj-lt"/>
              <a:ea typeface="Cabin"/>
              <a:cs typeface="Cabin"/>
              <a:sym typeface="Cabin"/>
            </a:endParaRPr>
          </a:p>
          <a:p>
            <a:pPr indent="-152396" algn="ctr">
              <a:buClr>
                <a:srgbClr val="0991D2"/>
              </a:buClr>
              <a:buSzPct val="100000"/>
            </a:pPr>
            <a:r>
              <a:rPr lang="en" sz="2400" dirty="0">
                <a:solidFill>
                  <a:srgbClr val="0991D2"/>
                </a:solidFill>
                <a:latin typeface="+mj-lt"/>
                <a:ea typeface="Cabin"/>
                <a:cs typeface="Cabin"/>
                <a:sym typeface="Cabin"/>
              </a:rPr>
              <a:t>AWS Cloud</a:t>
            </a:r>
          </a:p>
          <a:p>
            <a:pPr indent="-152396" algn="ctr">
              <a:buClr>
                <a:srgbClr val="000000"/>
              </a:buClr>
            </a:pPr>
            <a:endParaRPr sz="2400" dirty="0">
              <a:solidFill>
                <a:srgbClr val="7F7F7F"/>
              </a:solidFill>
              <a:latin typeface="+mj-lt"/>
              <a:ea typeface="Cabin"/>
              <a:cs typeface="Cabin"/>
              <a:sym typeface="Cabin"/>
            </a:endParaRPr>
          </a:p>
        </p:txBody>
      </p:sp>
      <p:pic>
        <p:nvPicPr>
          <p:cNvPr id="435" name="Shape 4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2297" y="2391442"/>
            <a:ext cx="676809" cy="676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21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 lang="en-US"/>
          </a:p>
        </p:txBody>
      </p:sp>
      <p:sp>
        <p:nvSpPr>
          <p:cNvPr id="274" name="Shape 274"/>
          <p:cNvSpPr txBox="1"/>
          <p:nvPr/>
        </p:nvSpPr>
        <p:spPr>
          <a:xfrm>
            <a:off x="449380" y="33504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4000" dirty="0" err="1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sz="40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: software optimized for the fastest hardware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5695957" y="2615541"/>
            <a:ext cx="746359" cy="1149032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sz="6667" b="1" dirty="0">
                <a:solidFill>
                  <a:srgbClr val="03A4E7"/>
                </a:solidFill>
                <a:latin typeface="Cabin"/>
                <a:ea typeface="Cabin"/>
                <a:cs typeface="Cabin"/>
                <a:sym typeface="Cabin"/>
              </a:rPr>
              <a:t>+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1567970" y="1606040"/>
            <a:ext cx="2839103" cy="410369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algn="ctr">
              <a:buSzPct val="25000"/>
            </a:pPr>
            <a:r>
              <a:rPr lang="en-US" sz="1867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100x Faster Queries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6602622" y="1606766"/>
            <a:ext cx="4190188" cy="410369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algn="ctr">
              <a:buSzPct val="25000"/>
            </a:pPr>
            <a:r>
              <a:rPr lang="en-US" sz="1867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Visualization at the Speed of Thought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2344224" y="4485453"/>
            <a:ext cx="1899152" cy="53348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sz="26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MapD Core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550390" y="4485453"/>
            <a:ext cx="2384756" cy="53348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sz="26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MapD Immerse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460361" y="5192934"/>
            <a:ext cx="3470031" cy="1107996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algn="ctr">
              <a:buSzPct val="25000"/>
            </a:pPr>
            <a:r>
              <a:rPr lang="en-US" sz="2133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The world’s fastest </a:t>
            </a:r>
          </a:p>
          <a:p>
            <a:pPr algn="ctr">
              <a:buSzPct val="25000"/>
            </a:pPr>
            <a:r>
              <a:rPr lang="en-US" sz="2133" dirty="0" smtClean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analytical database</a:t>
            </a:r>
            <a:r>
              <a:rPr lang="en-US" sz="2133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, powered by GPUs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6942699" y="5165631"/>
            <a:ext cx="3629247" cy="1107996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algn="ctr">
              <a:buSzPct val="25000"/>
            </a:pPr>
            <a:r>
              <a:rPr lang="en-US" sz="2133" dirty="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A visualization front end that leverages the speed &amp; rendering superiority of GPUs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2622" y="2009250"/>
            <a:ext cx="4182855" cy="232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 descr="https://www.mapd.com/assets/static/images/products/core_speaks_sql_nativel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7104" y="2163354"/>
            <a:ext cx="4399697" cy="2148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</a:rPr>
              <a:t>Query Compilation with LLVM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3873662" y="-246927"/>
            <a:ext cx="246308" cy="492443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Shape 292"/>
          <p:cNvGrpSpPr/>
          <p:nvPr/>
        </p:nvGrpSpPr>
        <p:grpSpPr>
          <a:xfrm>
            <a:off x="5007365" y="4858292"/>
            <a:ext cx="4103016" cy="1321819"/>
            <a:chOff x="3755524" y="3643719"/>
            <a:chExt cx="3077262" cy="991364"/>
          </a:xfrm>
        </p:grpSpPr>
        <p:sp>
          <p:nvSpPr>
            <p:cNvPr id="293" name="Shape 293"/>
            <p:cNvSpPr/>
            <p:nvPr/>
          </p:nvSpPr>
          <p:spPr>
            <a:xfrm>
              <a:off x="3771426" y="3643719"/>
              <a:ext cx="3061360" cy="4568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CE224"/>
            </a:solidFill>
            <a:ln w="9525" cap="flat" cmpd="sng">
              <a:solidFill>
                <a:srgbClr val="BCE2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3755524" y="4196853"/>
              <a:ext cx="3077262" cy="43823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CE224"/>
            </a:solidFill>
            <a:ln w="9525" cap="flat" cmpd="sng">
              <a:solidFill>
                <a:srgbClr val="BCE22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4966" y="4963860"/>
            <a:ext cx="1094389" cy="109438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4985664" y="4957662"/>
            <a:ext cx="4076328" cy="410369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rgbClr val="FFFFFF"/>
              </a:buClr>
              <a:buSzPct val="25000"/>
            </a:pPr>
            <a:r>
              <a:rPr lang="en-US" sz="186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10111010101001010110101101010101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4985664" y="5682490"/>
            <a:ext cx="4076328" cy="410369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rgbClr val="FFFFFF"/>
              </a:buClr>
              <a:buSzPct val="25000"/>
            </a:pPr>
            <a:r>
              <a:rPr lang="en-US" sz="186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00110101101101010101010101011101</a:t>
            </a:r>
          </a:p>
        </p:txBody>
      </p:sp>
      <p:sp>
        <p:nvSpPr>
          <p:cNvPr id="298" name="Shape 298"/>
          <p:cNvSpPr/>
          <p:nvPr/>
        </p:nvSpPr>
        <p:spPr>
          <a:xfrm>
            <a:off x="2712248" y="5194853"/>
            <a:ext cx="1211017" cy="6413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CE224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Shape 299"/>
          <p:cNvGrpSpPr/>
          <p:nvPr/>
        </p:nvGrpSpPr>
        <p:grpSpPr>
          <a:xfrm>
            <a:off x="9291205" y="4695731"/>
            <a:ext cx="729763" cy="1559940"/>
            <a:chOff x="6968404" y="3521798"/>
            <a:chExt cx="547322" cy="1169955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68404" y="4144870"/>
              <a:ext cx="546883" cy="54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Shape 30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68404" y="3521798"/>
              <a:ext cx="547322" cy="5473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2" name="Shape 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9761" y="4691759"/>
            <a:ext cx="1537000" cy="1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794805" y="1172683"/>
            <a:ext cx="11397195" cy="1433237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rgbClr val="00B8BD"/>
              </a:buClr>
              <a:buSzPct val="25000"/>
            </a:pPr>
            <a:r>
              <a:rPr lang="en-US" sz="2400" dirty="0">
                <a:solidFill>
                  <a:srgbClr val="40404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Traditional DBs can be highly inefficient</a:t>
            </a:r>
          </a:p>
          <a:p>
            <a:pPr marL="457189" indent="-457189">
              <a:spcBef>
                <a:spcPts val="427"/>
              </a:spcBef>
              <a:buClr>
                <a:srgbClr val="00A4E7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rgbClr val="40404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each operator in SQL treated as a separate function</a:t>
            </a:r>
          </a:p>
          <a:p>
            <a:pPr marL="457189" indent="-457189">
              <a:spcBef>
                <a:spcPts val="427"/>
              </a:spcBef>
              <a:buClr>
                <a:srgbClr val="00A4E7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rgbClr val="40404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incurs tremendous overhead and prevents vectorization</a:t>
            </a:r>
          </a:p>
          <a:p>
            <a:pPr>
              <a:spcBef>
                <a:spcPts val="480"/>
              </a:spcBef>
              <a:buClr>
                <a:srgbClr val="00B8BD"/>
              </a:buClr>
              <a:buSzPct val="25000"/>
            </a:pPr>
            <a:r>
              <a:rPr lang="en-US" sz="2400" dirty="0">
                <a:solidFill>
                  <a:srgbClr val="404040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n-US" sz="2400" dirty="0">
                <a:solidFill>
                  <a:srgbClr val="404040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400" dirty="0" err="1">
                <a:solidFill>
                  <a:srgbClr val="40404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MapD</a:t>
            </a:r>
            <a:r>
              <a:rPr lang="en-US" sz="2400" dirty="0">
                <a:solidFill>
                  <a:srgbClr val="40404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 compiles queries w/LLVM to create one custom function</a:t>
            </a:r>
          </a:p>
          <a:p>
            <a:pPr marL="457189" indent="-457189">
              <a:spcBef>
                <a:spcPts val="427"/>
              </a:spcBef>
              <a:buClr>
                <a:srgbClr val="00A4E7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rgbClr val="40404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Queries run at speeds approaching hand-written functions</a:t>
            </a:r>
          </a:p>
          <a:p>
            <a:pPr marL="457189" indent="-457189">
              <a:spcBef>
                <a:spcPts val="427"/>
              </a:spcBef>
              <a:buClr>
                <a:srgbClr val="00A4E7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rgbClr val="40404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LLVM enables generic targeting of different architectures (GPUs, X86, ARM, </a:t>
            </a:r>
            <a:r>
              <a:rPr lang="en-US" sz="2133" dirty="0" err="1">
                <a:solidFill>
                  <a:srgbClr val="40404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etc</a:t>
            </a:r>
            <a:r>
              <a:rPr lang="en-US" sz="2133" dirty="0">
                <a:solidFill>
                  <a:srgbClr val="40404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).</a:t>
            </a:r>
          </a:p>
          <a:p>
            <a:pPr marL="457189" indent="-457189">
              <a:spcBef>
                <a:spcPts val="427"/>
              </a:spcBef>
              <a:buClr>
                <a:srgbClr val="00A4E7"/>
              </a:buClr>
              <a:buSzPct val="100000"/>
              <a:buFont typeface="Arial"/>
              <a:buChar char="•"/>
            </a:pPr>
            <a:r>
              <a:rPr lang="en-US" sz="2133" dirty="0">
                <a:solidFill>
                  <a:srgbClr val="40404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Code can be generated to run query on CPU and GPU simultaneously</a:t>
            </a:r>
          </a:p>
          <a:p>
            <a:pPr marL="457189" indent="-457189">
              <a:spcBef>
                <a:spcPts val="480"/>
              </a:spcBef>
              <a:buClr>
                <a:srgbClr val="00B8BD"/>
              </a:buClr>
            </a:pPr>
            <a:endParaRPr sz="2400" dirty="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990575" lvl="1" indent="-380990">
              <a:spcBef>
                <a:spcPts val="427"/>
              </a:spcBef>
              <a:buClr>
                <a:srgbClr val="B1DDDF"/>
              </a:buClr>
            </a:pPr>
            <a:endParaRPr sz="2133" dirty="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990575" lvl="1" indent="-380990">
              <a:spcBef>
                <a:spcPts val="427"/>
              </a:spcBef>
              <a:buClr>
                <a:srgbClr val="B1DDDF"/>
              </a:buClr>
            </a:pPr>
            <a:endParaRPr sz="2133" dirty="0">
              <a:solidFill>
                <a:srgbClr val="40404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94039"/>
            <a:ext cx="4341620" cy="2390940"/>
          </a:xfrm>
          <a:prstGeom prst="rect">
            <a:avLst/>
          </a:prstGeom>
          <a:noFill/>
          <a:ln w="9525" cap="flat" cmpd="sng">
            <a:solidFill>
              <a:srgbClr val="E5E5E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0"/>
              </a:srgbClr>
            </a:outerShdw>
          </a:effectLst>
        </p:spPr>
      </p:pic>
      <p:pic>
        <p:nvPicPr>
          <p:cNvPr id="311" name="Shape 311"/>
          <p:cNvPicPr preferRelativeResize="0"/>
          <p:nvPr/>
        </p:nvPicPr>
        <p:blipFill rotWithShape="1">
          <a:blip r:embed="rId4">
            <a:alphaModFix/>
          </a:blip>
          <a:srcRect t="11498"/>
          <a:stretch/>
        </p:blipFill>
        <p:spPr>
          <a:xfrm>
            <a:off x="5820092" y="1608935"/>
            <a:ext cx="3003193" cy="2040113"/>
          </a:xfrm>
          <a:prstGeom prst="rect">
            <a:avLst/>
          </a:prstGeom>
          <a:noFill/>
          <a:ln w="9525" cap="flat" cmpd="sng">
            <a:solidFill>
              <a:srgbClr val="E5E5E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0"/>
              </a:srgbClr>
            </a:outerShdw>
          </a:effectLst>
        </p:spPr>
      </p:pic>
      <p:pic>
        <p:nvPicPr>
          <p:cNvPr id="312" name="Shape 312"/>
          <p:cNvPicPr preferRelativeResize="0"/>
          <p:nvPr/>
        </p:nvPicPr>
        <p:blipFill rotWithShape="1">
          <a:blip r:embed="rId5">
            <a:alphaModFix/>
          </a:blip>
          <a:srcRect l="6047" t="9825" r="4976"/>
          <a:stretch/>
        </p:blipFill>
        <p:spPr>
          <a:xfrm>
            <a:off x="8109541" y="1583005"/>
            <a:ext cx="4082459" cy="303524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0"/>
              </a:srgbClr>
            </a:outerShdw>
          </a:effectLst>
        </p:spPr>
      </p:pic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en-US" dirty="0" err="1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</a:rPr>
              <a:t>MapD</a:t>
            </a:r>
            <a:r>
              <a:rPr lang="en-US" dirty="0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</a:rPr>
              <a:t> Immerse: our hybrid approach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sldNum" sz="quarter" idx="12"/>
          </p:nvPr>
        </p:nvSpPr>
        <p:spPr>
          <a:xfrm>
            <a:off x="838200" y="6356350"/>
            <a:ext cx="331033" cy="3651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Clr>
                <a:srgbClr val="888888"/>
              </a:buClr>
              <a:buSzPct val="25000"/>
            </a:pPr>
            <a:fld id="{00000000-1234-1234-1234-123412341234}" type="slidenum">
              <a:rPr lang="en-US">
                <a:ea typeface="Gill Sans" charset="0"/>
                <a:cs typeface="Gill Sans" charset="0"/>
                <a:sym typeface="Gill Sans"/>
              </a:rPr>
              <a:pPr algn="ctr">
                <a:buClr>
                  <a:srgbClr val="888888"/>
                </a:buClr>
                <a:buSzPct val="25000"/>
              </a:pPr>
              <a:t>6</a:t>
            </a:fld>
            <a:endParaRPr lang="en-US" dirty="0">
              <a:ea typeface="Gill Sans" charset="0"/>
              <a:cs typeface="Gill Sans" charset="0"/>
              <a:sym typeface="Gill Sans"/>
            </a:endParaRPr>
          </a:p>
        </p:txBody>
      </p:sp>
      <p:grpSp>
        <p:nvGrpSpPr>
          <p:cNvPr id="315" name="Shape 315"/>
          <p:cNvGrpSpPr/>
          <p:nvPr/>
        </p:nvGrpSpPr>
        <p:grpSpPr>
          <a:xfrm>
            <a:off x="1" y="3515879"/>
            <a:ext cx="12192000" cy="2154183"/>
            <a:chOff x="-94129" y="1658194"/>
            <a:chExt cx="10484224" cy="2487706"/>
          </a:xfrm>
        </p:grpSpPr>
        <p:sp>
          <p:nvSpPr>
            <p:cNvPr id="316" name="Shape 316"/>
            <p:cNvSpPr/>
            <p:nvPr/>
          </p:nvSpPr>
          <p:spPr>
            <a:xfrm>
              <a:off x="-94129" y="1658194"/>
              <a:ext cx="3496235" cy="2487706"/>
            </a:xfrm>
            <a:prstGeom prst="rect">
              <a:avLst/>
            </a:prstGeom>
            <a:solidFill>
              <a:srgbClr val="03A4E7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3391328" y="1658194"/>
              <a:ext cx="3496235" cy="2487706"/>
            </a:xfrm>
            <a:prstGeom prst="rect">
              <a:avLst/>
            </a:prstGeom>
            <a:solidFill>
              <a:srgbClr val="00B8BD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883481" y="1658194"/>
              <a:ext cx="3506614" cy="24877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867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Arial"/>
              </a:endParaRPr>
            </a:p>
          </p:txBody>
        </p:sp>
      </p:grpSp>
      <p:sp>
        <p:nvSpPr>
          <p:cNvPr id="319" name="Shape 319"/>
          <p:cNvSpPr txBox="1"/>
          <p:nvPr/>
        </p:nvSpPr>
        <p:spPr>
          <a:xfrm>
            <a:off x="153369" y="3737000"/>
            <a:ext cx="3291499" cy="98488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1867" dirty="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Basic charts are </a:t>
            </a:r>
            <a:r>
              <a:rPr lang="en-US" sz="1867" dirty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frontend</a:t>
            </a:r>
            <a:r>
              <a:rPr lang="en-US" sz="1867" dirty="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 rendered using D3 and other related toolkits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226047" y="3698416"/>
            <a:ext cx="3769200" cy="984885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1867" dirty="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Scatterplots, </a:t>
            </a:r>
            <a:r>
              <a:rPr lang="en-US" sz="1867" dirty="0" err="1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pointmaps</a:t>
            </a:r>
            <a:r>
              <a:rPr lang="en-US" sz="1867" dirty="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 + polygons are </a:t>
            </a:r>
            <a:r>
              <a:rPr lang="en-US" sz="1867" dirty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backend</a:t>
            </a:r>
            <a:r>
              <a:rPr lang="en-US" sz="1867" dirty="0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 rendered using the Iris Rendering Engine on GPUs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8169562" y="3737000"/>
            <a:ext cx="3818020" cy="697627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1867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Geo-Viz is </a:t>
            </a:r>
            <a:r>
              <a:rPr lang="en-US" sz="1867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composited</a:t>
            </a:r>
            <a:r>
              <a:rPr lang="en-US" sz="1867">
                <a:solidFill>
                  <a:schemeClr val="lt1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 over a frontend rendered basemap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6">
            <a:alphaModFix/>
          </a:blip>
          <a:srcRect l="-1781" t="39306" r="1780" b="9670"/>
          <a:stretch/>
        </p:blipFill>
        <p:spPr>
          <a:xfrm>
            <a:off x="4041422" y="1583005"/>
            <a:ext cx="1880984" cy="10134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0"/>
              </a:srgbClr>
            </a:outerShdw>
          </a:effectLst>
        </p:spPr>
      </p:pic>
      <p:pic>
        <p:nvPicPr>
          <p:cNvPr id="324" name="Shape 3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75289" y="2584797"/>
            <a:ext cx="1847123" cy="9486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0"/>
              </a:srgbClr>
            </a:outerShdw>
          </a:effectLst>
        </p:spPr>
      </p:pic>
      <p:sp>
        <p:nvSpPr>
          <p:cNvPr id="325" name="Shape 325"/>
          <p:cNvSpPr/>
          <p:nvPr/>
        </p:nvSpPr>
        <p:spPr>
          <a:xfrm>
            <a:off x="1772363" y="2569602"/>
            <a:ext cx="2213088" cy="9462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67">
              <a:solidFill>
                <a:schemeClr val="lt1"/>
              </a:solidFill>
              <a:latin typeface="Gill Sans" charset="0"/>
              <a:ea typeface="Gill Sans" charset="0"/>
              <a:cs typeface="Gill Sans" charset="0"/>
              <a:sym typeface="Arial"/>
            </a:endParaRPr>
          </a:p>
        </p:txBody>
      </p:sp>
      <p:grpSp>
        <p:nvGrpSpPr>
          <p:cNvPr id="326" name="Shape 326"/>
          <p:cNvGrpSpPr/>
          <p:nvPr/>
        </p:nvGrpSpPr>
        <p:grpSpPr>
          <a:xfrm>
            <a:off x="2089082" y="2838870"/>
            <a:ext cx="1605223" cy="506159"/>
            <a:chOff x="671093" y="2235459"/>
            <a:chExt cx="1376796" cy="434131"/>
          </a:xfrm>
        </p:grpSpPr>
        <p:pic>
          <p:nvPicPr>
            <p:cNvPr id="327" name="Shape 32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90627" y="2256101"/>
              <a:ext cx="357262" cy="3572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8" name="Shape 328"/>
            <p:cNvGrpSpPr/>
            <p:nvPr/>
          </p:nvGrpSpPr>
          <p:grpSpPr>
            <a:xfrm>
              <a:off x="1223066" y="2267676"/>
              <a:ext cx="329303" cy="374073"/>
              <a:chOff x="2749644" y="1463346"/>
              <a:chExt cx="874246" cy="892930"/>
            </a:xfrm>
          </p:grpSpPr>
          <p:pic>
            <p:nvPicPr>
              <p:cNvPr id="329" name="Shape 329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2896470" y="1463346"/>
                <a:ext cx="580696" cy="494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Shape 33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749644" y="1861277"/>
                <a:ext cx="874246" cy="4949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1" name="Shape 33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71093" y="2235459"/>
              <a:ext cx="434131" cy="4341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 lang="en-US"/>
          </a:p>
        </p:txBody>
      </p:sp>
      <p:sp>
        <p:nvSpPr>
          <p:cNvPr id="336" name="Shape 336"/>
          <p:cNvSpPr txBox="1">
            <a:spLocks noGrp="1"/>
          </p:cNvSpPr>
          <p:nvPr>
            <p:ph type="body" idx="4294967295"/>
          </p:nvPr>
        </p:nvSpPr>
        <p:spPr>
          <a:xfrm>
            <a:off x="312234" y="973138"/>
            <a:ext cx="10336213" cy="14859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169329" indent="0">
              <a:spcBef>
                <a:spcPts val="0"/>
              </a:spcBef>
              <a:buClr>
                <a:schemeClr val="accent2"/>
              </a:buClr>
              <a:buSzPct val="25000"/>
              <a:buNone/>
            </a:pPr>
            <a:r>
              <a:rPr lang="en-US" sz="16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Blogger Mark </a:t>
            </a:r>
            <a:r>
              <a:rPr lang="en-US" sz="1600" dirty="0" err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Litwintschik</a:t>
            </a:r>
            <a:r>
              <a:rPr lang="en-US" sz="16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benchmarked </a:t>
            </a:r>
            <a:r>
              <a:rPr lang="en-US" sz="1600" dirty="0" err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MapD</a:t>
            </a:r>
            <a:r>
              <a:rPr lang="en-US" sz="16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on a billion-row taxi data set and found it to be up to </a:t>
            </a:r>
            <a:r>
              <a:rPr lang="en-US" sz="1600" b="1" dirty="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orders-of-magnitude faster than the fastest CPU databases</a:t>
            </a:r>
          </a:p>
          <a:p>
            <a:pPr marL="169329" indent="0">
              <a:spcBef>
                <a:spcPts val="533"/>
              </a:spcBef>
              <a:buClr>
                <a:schemeClr val="accent2"/>
              </a:buClr>
              <a:buSzPct val="25000"/>
              <a:buNone/>
            </a:pPr>
            <a:endParaRPr sz="2400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364524" y="5755817"/>
            <a:ext cx="5277200" cy="261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>
              <a:lnSpc>
                <a:spcPct val="90000"/>
              </a:lnSpc>
              <a:buSzPct val="25000"/>
            </a:pPr>
            <a:r>
              <a:rPr lang="en-US" sz="1000" i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Source: http://tech.marksblogg.com/benchmarks.html</a:t>
            </a:r>
          </a:p>
        </p:txBody>
      </p:sp>
      <p:graphicFrame>
        <p:nvGraphicFramePr>
          <p:cNvPr id="339" name="Shape 339"/>
          <p:cNvGraphicFramePr/>
          <p:nvPr/>
        </p:nvGraphicFramePr>
        <p:xfrm>
          <a:off x="4515668" y="1632244"/>
          <a:ext cx="6620668" cy="4612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90000"/>
                <a:gridCol w="832667"/>
                <a:gridCol w="832667"/>
                <a:gridCol w="832667"/>
                <a:gridCol w="832667"/>
              </a:tblGrid>
              <a:tr h="30480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MapD Core: Comparative Query Acceleration*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4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2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Query 1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2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Query 2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2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Query 3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2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Query 4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2E6"/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BrytlytDB &amp; 2-node p2.16xlarge cluster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36x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47x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25x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12x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ClickHouse, Intel Core i5 4670K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49x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58x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32x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25x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Redshift, 6-node ds2.8xlarge cluster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74x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24x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14x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BigQuery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95x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38x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Presto, 50-node n1-standard-4 cluster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190x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75x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61x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41x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Amazon Athena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305x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117x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37x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13x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Elasticsearch (heavily tuned)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386x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343x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n/a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n/a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Spark 2.1, 11 x m3.xlarge cluster w/ HDFS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485x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153x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119x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169x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Presto, 10-node n1-standard-4 cluster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524x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189x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127x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61x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Vertica, Intel Core i5 4670K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685x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607x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203x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132x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Elasticsearch (lightly tuned)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1,642x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1,194x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n/a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n/a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Presto, 5-node m3.xlarge cluster w/ HDFS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1,667x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735x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388x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159x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Presto, 50-node m3.xlarge cluster w/ S3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2,048x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849x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164x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86x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PostgreSQL 9.5 &amp; cstore_fdw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7,238x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3,302x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1,424x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722x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9540"/>
                      </a:srgbClr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Spark 1.6, 5-node m3.xlarge cluster w/ S3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12,571x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5,906x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3,758x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strike="noStrike" cap="none">
                          <a:solidFill>
                            <a:srgbClr val="00A2E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1,884x</a:t>
                      </a:r>
                    </a:p>
                  </a:txBody>
                  <a:tcPr marL="101600" marR="101600" marT="50800" marB="508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BCB6">
                        <a:alpha val="295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40" name="Shape 340"/>
          <p:cNvSpPr txBox="1"/>
          <p:nvPr/>
        </p:nvSpPr>
        <p:spPr>
          <a:xfrm>
            <a:off x="4468820" y="6289511"/>
            <a:ext cx="5128000" cy="261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>
              <a:lnSpc>
                <a:spcPct val="90000"/>
              </a:lnSpc>
              <a:buSzPct val="25000"/>
            </a:pPr>
            <a:r>
              <a:rPr lang="en-US" sz="1000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*All speed comparisons are to the “</a:t>
            </a:r>
            <a:r>
              <a:rPr lang="en-US" sz="1000" i="1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MapD</a:t>
            </a:r>
            <a:r>
              <a:rPr lang="en-US" sz="1000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&amp; 1 </a:t>
            </a:r>
            <a:r>
              <a:rPr lang="en-US" sz="1000" i="1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Nvidia</a:t>
            </a:r>
            <a:r>
              <a:rPr lang="en-US" sz="1000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Pascal DGX-1” benchmark</a:t>
            </a:r>
          </a:p>
        </p:txBody>
      </p:sp>
      <p:cxnSp>
        <p:nvCxnSpPr>
          <p:cNvPr id="341" name="Shape 341"/>
          <p:cNvCxnSpPr/>
          <p:nvPr/>
        </p:nvCxnSpPr>
        <p:spPr>
          <a:xfrm>
            <a:off x="4208867" y="5833000"/>
            <a:ext cx="383600" cy="309600"/>
          </a:xfrm>
          <a:prstGeom prst="straightConnector1">
            <a:avLst/>
          </a:prstGeom>
          <a:noFill/>
          <a:ln w="9525" cap="flat" cmpd="sng">
            <a:solidFill>
              <a:srgbClr val="00A2E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2" name="Shape 342"/>
          <p:cNvCxnSpPr/>
          <p:nvPr/>
        </p:nvCxnSpPr>
        <p:spPr>
          <a:xfrm rot="10800000" flipH="1">
            <a:off x="4171733" y="1648967"/>
            <a:ext cx="383600" cy="433200"/>
          </a:xfrm>
          <a:prstGeom prst="straightConnector1">
            <a:avLst/>
          </a:prstGeom>
          <a:noFill/>
          <a:ln w="9525" cap="flat" cmpd="sng">
            <a:solidFill>
              <a:srgbClr val="00A2E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3" name="Shape 343"/>
          <p:cNvSpPr txBox="1"/>
          <p:nvPr/>
        </p:nvSpPr>
        <p:spPr>
          <a:xfrm>
            <a:off x="475561" y="287789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4000" dirty="0" err="1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MapD</a:t>
            </a:r>
            <a:r>
              <a:rPr lang="en-US" sz="4000" dirty="0">
                <a:solidFill>
                  <a:srgbClr val="03A4E7"/>
                </a:solidFill>
                <a:latin typeface="Gill Sans" charset="0"/>
                <a:ea typeface="Gill Sans" charset="0"/>
                <a:cs typeface="Gill Sans" charset="0"/>
                <a:sym typeface="Cabin"/>
              </a:rPr>
              <a:t> queries are orders of magnitude faster</a:t>
            </a:r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659" y="2080621"/>
            <a:ext cx="3681851" cy="367521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 lang="en-US"/>
          </a:p>
        </p:txBody>
      </p:sp>
      <p:sp>
        <p:nvSpPr>
          <p:cNvPr id="350" name="Shape 350"/>
          <p:cNvSpPr txBox="1"/>
          <p:nvPr/>
        </p:nvSpPr>
        <p:spPr>
          <a:xfrm>
            <a:off x="4468820" y="6289511"/>
            <a:ext cx="5128000" cy="261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>
              <a:lnSpc>
                <a:spcPct val="90000"/>
              </a:lnSpc>
              <a:buSzPct val="25000"/>
            </a:pPr>
            <a:r>
              <a:rPr lang="en-US" sz="1000" i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*All speed comparisons are to the “MapD &amp; 1 Nvidia Pascal DGX-1” benchmark</a:t>
            </a:r>
          </a:p>
        </p:txBody>
      </p:sp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0411" y="186650"/>
            <a:ext cx="6496421" cy="648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6104" y="4324788"/>
            <a:ext cx="2517939" cy="226196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2123136" y="1145627"/>
            <a:ext cx="7811128" cy="517564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>
              <a:buSzPct val="25000"/>
            </a:pPr>
            <a:r>
              <a:rPr lang="en-US" sz="2667">
                <a:solidFill>
                  <a:srgbClr val="00A4E7"/>
                </a:solidFill>
              </a:rPr>
              <a:t>Memory Hierarchy bottlenecks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2763434" y="558284"/>
            <a:ext cx="6318513" cy="688849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4000" dirty="0">
                <a:solidFill>
                  <a:srgbClr val="03A4E7"/>
                </a:solidFill>
                <a:latin typeface="Gill Sans"/>
                <a:ea typeface="Gill Sans"/>
                <a:cs typeface="Gill Sans"/>
                <a:sym typeface="Gill Sans"/>
              </a:rPr>
              <a:t>The Status Quo Pre-GOAI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3998" y="2520837"/>
            <a:ext cx="662212" cy="67636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1561717" y="2426676"/>
            <a:ext cx="2871471" cy="881149"/>
          </a:xfrm>
          <a:prstGeom prst="rect">
            <a:avLst/>
          </a:prstGeom>
          <a:noFill/>
          <a:ln w="19050" cap="flat" cmpd="sng">
            <a:solidFill>
              <a:srgbClr val="3FB2E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4636646" y="2438274"/>
            <a:ext cx="2871471" cy="881149"/>
          </a:xfrm>
          <a:prstGeom prst="rect">
            <a:avLst/>
          </a:prstGeom>
          <a:noFill/>
          <a:ln w="19050" cap="flat" cmpd="sng">
            <a:solidFill>
              <a:srgbClr val="03A4E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7711575" y="2438274"/>
            <a:ext cx="2871471" cy="881149"/>
          </a:xfrm>
          <a:prstGeom prst="rect">
            <a:avLst/>
          </a:prstGeom>
          <a:noFill/>
          <a:ln w="19050" cap="flat" cmpd="sng">
            <a:solidFill>
              <a:srgbClr val="03A4E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5540" y="2527839"/>
            <a:ext cx="662211" cy="67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5307" y="2541899"/>
            <a:ext cx="662212" cy="67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9474" y="2506716"/>
            <a:ext cx="1865237" cy="70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 descr="elated 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76104" y="2637425"/>
            <a:ext cx="1724571" cy="58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 descr="mage result for MACHINE LEARNING logo"/>
          <p:cNvPicPr preferRelativeResize="0"/>
          <p:nvPr/>
        </p:nvPicPr>
        <p:blipFill rotWithShape="1">
          <a:blip r:embed="rId7">
            <a:alphaModFix/>
          </a:blip>
          <a:srcRect l="28902" t="63256" b="12557"/>
          <a:stretch/>
        </p:blipFill>
        <p:spPr>
          <a:xfrm>
            <a:off x="7990453" y="2834846"/>
            <a:ext cx="1494079" cy="19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67112" y="3562502"/>
            <a:ext cx="2004117" cy="189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 flipH="1">
            <a:off x="7445425" y="3693941"/>
            <a:ext cx="1550511" cy="156055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 rot="-5400000">
            <a:off x="5268633" y="3667100"/>
            <a:ext cx="884400" cy="58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3A4E7"/>
          </a:solidFill>
          <a:ln w="9525" cap="flat" cmpd="sng">
            <a:solidFill>
              <a:srgbClr val="03A4E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" name="Shape 372"/>
          <p:cNvSpPr/>
          <p:nvPr/>
        </p:nvSpPr>
        <p:spPr>
          <a:xfrm rot="5400000">
            <a:off x="6005333" y="3688500"/>
            <a:ext cx="896800" cy="54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3A4E7"/>
          </a:solidFill>
          <a:ln w="9525" cap="flat" cmpd="sng">
            <a:solidFill>
              <a:srgbClr val="03A4E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" name="Shape 373"/>
          <p:cNvSpPr txBox="1"/>
          <p:nvPr/>
        </p:nvSpPr>
        <p:spPr>
          <a:xfrm>
            <a:off x="6843667" y="3421833"/>
            <a:ext cx="1216800" cy="808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-US" sz="2400">
                <a:solidFill>
                  <a:srgbClr val="00A4E7"/>
                </a:solidFill>
                <a:latin typeface="Gill Sans"/>
                <a:ea typeface="Gill Sans"/>
                <a:cs typeface="Gill Sans"/>
                <a:sym typeface="Gill Sans"/>
              </a:rPr>
              <a:t>PCIe</a:t>
            </a:r>
          </a:p>
          <a:p>
            <a:r>
              <a:rPr lang="en-US" sz="2400">
                <a:solidFill>
                  <a:srgbClr val="00A4E7"/>
                </a:solidFill>
                <a:latin typeface="Gill Sans"/>
                <a:ea typeface="Gill Sans"/>
                <a:cs typeface="Gill Sans"/>
                <a:sym typeface="Gill Sans"/>
              </a:rPr>
              <a:t>4-16GB/s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No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12368</TotalTime>
  <Words>1068</Words>
  <Application>Microsoft Macintosh PowerPoint</Application>
  <PresentationFormat>Widescreen</PresentationFormat>
  <Paragraphs>314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.AppleSystemUIFont</vt:lpstr>
      <vt:lpstr>Cabin</vt:lpstr>
      <vt:lpstr>Calibri</vt:lpstr>
      <vt:lpstr>Calibri Light</vt:lpstr>
      <vt:lpstr>Courier New</vt:lpstr>
      <vt:lpstr>Gill Sans</vt:lpstr>
      <vt:lpstr>Raleway</vt:lpstr>
      <vt:lpstr>Trebuchet MS</vt:lpstr>
      <vt:lpstr>Arial</vt:lpstr>
      <vt:lpstr>No Logo</vt:lpstr>
      <vt:lpstr>Title Slides</vt:lpstr>
      <vt:lpstr>Office Theme</vt:lpstr>
      <vt:lpstr>PowerPoint Presentation</vt:lpstr>
      <vt:lpstr>MapD &amp; H2O.ai: GPU-powered Visualization,  Data Analysis and Machine Learning</vt:lpstr>
      <vt:lpstr>PowerPoint Presentation</vt:lpstr>
      <vt:lpstr>PowerPoint Presentation</vt:lpstr>
      <vt:lpstr>Query Compilation with LLVM</vt:lpstr>
      <vt:lpstr>MapD Immerse: our hybrid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H2O4GPU - ML on GPUs</vt:lpstr>
      <vt:lpstr>H2O4GPU - Why ML on GPU</vt:lpstr>
      <vt:lpstr>H2O4GPU - Why ML on GPU</vt:lpstr>
      <vt:lpstr>H2O4GPU - GLM Time to Train and Evaluate 4000 Models</vt:lpstr>
      <vt:lpstr>H2O4GPU - GBM Time to Train and Evaluate 16 H2O XGBoost Models</vt:lpstr>
      <vt:lpstr>H2O4GPU - K-Means Time to run 1000 Lloyds iterations for k=1000</vt:lpstr>
      <vt:lpstr>PowerPoint Presentation</vt:lpstr>
      <vt:lpstr>Interactive Machine Learning Tailored Environments &amp; Personas in Data Science Lifecycle</vt:lpstr>
      <vt:lpstr>PowerPoint Presentation</vt:lpstr>
      <vt:lpstr>Common use cases Powering analytics applications beyond the limits of CPUs</vt:lpstr>
      <vt:lpstr>How is MapD being used? Verizon Wireless - Valuing speed and visualization</vt:lpstr>
      <vt:lpstr>How is MapD being used? Simulmedia – Exploring Target Audience Segmentation &amp; Ad Delivery Performance</vt:lpstr>
      <vt:lpstr>MapD Customers</vt:lpstr>
      <vt:lpstr>PowerPoint Presentation</vt:lpstr>
      <vt:lpstr>How is H2O.ai being used?</vt:lpstr>
      <vt:lpstr>How is H2O.ai being used? Financial services</vt:lpstr>
      <vt:lpstr>How is H2O.ai being used? Healthcare</vt:lpstr>
      <vt:lpstr>H2O.ai (select) Customers</vt:lpstr>
      <vt:lpstr>Where does MapD fit in?</vt:lpstr>
      <vt:lpstr>How is MapD being used? Hedge funds – building trading models in real-time</vt:lpstr>
      <vt:lpstr>Three Ways to Get Started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Terone Ward</dc:creator>
  <cp:lastModifiedBy>Saurabh Kumar</cp:lastModifiedBy>
  <cp:revision>83</cp:revision>
  <cp:lastPrinted>2016-06-08T22:11:31Z</cp:lastPrinted>
  <dcterms:created xsi:type="dcterms:W3CDTF">2016-06-08T22:08:47Z</dcterms:created>
  <dcterms:modified xsi:type="dcterms:W3CDTF">2017-12-03T18:01:51Z</dcterms:modified>
</cp:coreProperties>
</file>